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81" r:id="rId5"/>
    <p:sldId id="262" r:id="rId6"/>
    <p:sldId id="269" r:id="rId7"/>
    <p:sldId id="259" r:id="rId8"/>
    <p:sldId id="279" r:id="rId9"/>
    <p:sldId id="270" r:id="rId10"/>
    <p:sldId id="274" r:id="rId11"/>
    <p:sldId id="275" r:id="rId12"/>
    <p:sldId id="276" r:id="rId13"/>
    <p:sldId id="277" r:id="rId14"/>
    <p:sldId id="280" r:id="rId15"/>
    <p:sldId id="282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A5A"/>
    <a:srgbClr val="A0C23A"/>
    <a:srgbClr val="1F5480"/>
    <a:srgbClr val="2E2C2D"/>
    <a:srgbClr val="47627F"/>
    <a:srgbClr val="04105A"/>
    <a:srgbClr val="ED613E"/>
    <a:srgbClr val="BF3C48"/>
    <a:srgbClr val="856E45"/>
    <a:srgbClr val="6F2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8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3A22C-B279-4BA8-AECC-6AA951A86771}" type="datetimeFigureOut">
              <a:rPr lang="ru-RU" smtClean="0"/>
              <a:pPr/>
              <a:t>03.06.2019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CA619-D91D-408A-B8E9-A2A6A92ADF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462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CA619-D91D-408A-B8E9-A2A6A92ADF2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25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CA619-D91D-408A-B8E9-A2A6A92ADF2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19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CA619-D91D-408A-B8E9-A2A6A92ADF29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55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DEBD-29CE-462B-9BCE-323E33A3C995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n-CL" smtClean="0"/>
              <a:t>XXIX </a:t>
            </a:r>
            <a:r>
              <a:rPr lang="ru-RU" smtClean="0"/>
              <a:t>Сахаровские чтения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D08C-F6F5-45C8-84DF-5C1E2F9E16F3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n-CL" smtClean="0"/>
              <a:t>XXIX </a:t>
            </a:r>
            <a:r>
              <a:rPr lang="ru-RU" smtClean="0"/>
              <a:t>Сахаровские чтения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0171-C66F-4FBF-8E9B-8648D7CC01B7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n-CL" smtClean="0"/>
              <a:t>XXIX </a:t>
            </a:r>
            <a:r>
              <a:rPr lang="ru-RU" smtClean="0"/>
              <a:t>Сахаровские чтения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006B-C818-42BB-86EC-008627648921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n-CL" smtClean="0"/>
              <a:t>XXIX </a:t>
            </a:r>
            <a:r>
              <a:rPr lang="ru-RU" smtClean="0"/>
              <a:t>Сахаровские чтения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65B0-038F-41C4-B022-5FE3806E0F0F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n-CL" smtClean="0"/>
              <a:t>XXIX </a:t>
            </a:r>
            <a:r>
              <a:rPr lang="ru-RU" smtClean="0"/>
              <a:t>Сахаровские чтения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E9A1-FDD3-47FE-9E47-06B9B61ED555}" type="datetime1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n-CL" smtClean="0"/>
              <a:t>XXIX </a:t>
            </a:r>
            <a:r>
              <a:rPr lang="ru-RU" smtClean="0"/>
              <a:t>Сахаровские чтения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53B7-D53D-4C1B-AF30-FE73FFDEB613}" type="datetime1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n-CL" smtClean="0"/>
              <a:t>XXIX </a:t>
            </a:r>
            <a:r>
              <a:rPr lang="ru-RU" smtClean="0"/>
              <a:t>Сахаровские чтения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E2A1-8B33-4D63-B1C7-460246E68B6C}" type="datetime1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n-CL" smtClean="0"/>
              <a:t>XXIX </a:t>
            </a:r>
            <a:r>
              <a:rPr lang="ru-RU" smtClean="0"/>
              <a:t>Сахаровские чтения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562C-8444-4858-9CAB-955F2A76DDBE}" type="datetime1">
              <a:rPr lang="en-US" smtClean="0"/>
              <a:t>6/3/2019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 i="1" smtClean="0">
                <a:solidFill>
                  <a:srgbClr val="FF0000"/>
                </a:solidFill>
                <a:latin typeface="Monotype Corsiva" pitchFamily="66" charset="0"/>
              </a:rPr>
              <a:t>XXIX </a:t>
            </a:r>
            <a:r>
              <a:rPr lang="ru-RU" i="1" smtClean="0">
                <a:solidFill>
                  <a:srgbClr val="FF0000"/>
                </a:solidFill>
                <a:latin typeface="Monotype Corsiva" pitchFamily="66" charset="0"/>
              </a:rPr>
              <a:t>Сахаровские чтения</a:t>
            </a:r>
            <a:endParaRPr lang="en-US" i="1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9498-3038-465C-8ABF-51B8B1BD27EA}" type="datetime1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n-CL" smtClean="0"/>
              <a:t>XXIX </a:t>
            </a:r>
            <a:r>
              <a:rPr lang="ru-RU" smtClean="0"/>
              <a:t>Сахаровские чтения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8F48-9BE9-4114-BB0E-9D62EAC579A7}" type="datetime1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n-CL" smtClean="0"/>
              <a:t>XXIX </a:t>
            </a:r>
            <a:r>
              <a:rPr lang="ru-RU" smtClean="0"/>
              <a:t>Сахаровские чтения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E3425-FF63-411B-A78A-252FB7816C0E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i="1" smtClean="0">
                <a:solidFill>
                  <a:srgbClr val="FF0000"/>
                </a:solidFill>
                <a:latin typeface="Monotype Corsiva" pitchFamily="66" charset="0"/>
              </a:rPr>
              <a:t>XXIX </a:t>
            </a:r>
            <a:r>
              <a:rPr lang="ru-RU" i="1" smtClean="0">
                <a:solidFill>
                  <a:srgbClr val="FF0000"/>
                </a:solidFill>
                <a:latin typeface="Monotype Corsiva" pitchFamily="66" charset="0"/>
              </a:rPr>
              <a:t>Сахаровские чтения</a:t>
            </a:r>
            <a:endParaRPr lang="en-US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" y="1470470"/>
            <a:ext cx="7799832" cy="1220775"/>
          </a:xfrm>
        </p:spPr>
        <p:txBody>
          <a:bodyPr anchor="t">
            <a:normAutofit/>
          </a:bodyPr>
          <a:lstStyle/>
          <a:p>
            <a:r>
              <a:rPr lang="ru-RU" sz="40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A0C23A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О существовании замощений в конечных группах</a:t>
            </a:r>
            <a:endParaRPr lang="en-US" sz="4000" b="1" dirty="0">
              <a:ln w="13462">
                <a:solidFill>
                  <a:srgbClr val="1E2A5A"/>
                </a:solidFill>
                <a:prstDash val="solid"/>
              </a:ln>
              <a:solidFill>
                <a:srgbClr val="A0C23A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4151" y="3240435"/>
            <a:ext cx="4992624" cy="1310784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err="1" smtClean="0">
                <a:solidFill>
                  <a:srgbClr val="1F5480"/>
                </a:solidFill>
              </a:rPr>
              <a:t>Горяченко</a:t>
            </a:r>
            <a:r>
              <a:rPr lang="ru-RU" dirty="0" smtClean="0">
                <a:solidFill>
                  <a:srgbClr val="1F5480"/>
                </a:solidFill>
              </a:rPr>
              <a:t> Вадим Андреевич, 11-1</a:t>
            </a:r>
          </a:p>
          <a:p>
            <a:pPr algn="l"/>
            <a:r>
              <a:rPr lang="ru-RU" dirty="0" err="1" smtClean="0">
                <a:solidFill>
                  <a:srgbClr val="1F5480"/>
                </a:solidFill>
              </a:rPr>
              <a:t>Бильданов</a:t>
            </a:r>
            <a:r>
              <a:rPr lang="ru-RU" dirty="0" smtClean="0">
                <a:solidFill>
                  <a:srgbClr val="1F5480"/>
                </a:solidFill>
              </a:rPr>
              <a:t> </a:t>
            </a:r>
            <a:r>
              <a:rPr lang="ru-RU" dirty="0" err="1" smtClean="0">
                <a:solidFill>
                  <a:srgbClr val="1F5480"/>
                </a:solidFill>
              </a:rPr>
              <a:t>Равиль</a:t>
            </a:r>
            <a:r>
              <a:rPr lang="ru-RU" dirty="0" smtClean="0">
                <a:solidFill>
                  <a:srgbClr val="1F5480"/>
                </a:solidFill>
              </a:rPr>
              <a:t> </a:t>
            </a:r>
            <a:r>
              <a:rPr lang="ru-RU" dirty="0" err="1" smtClean="0">
                <a:solidFill>
                  <a:srgbClr val="1F5480"/>
                </a:solidFill>
              </a:rPr>
              <a:t>Ринатович</a:t>
            </a:r>
            <a:r>
              <a:rPr lang="ru-RU" dirty="0" smtClean="0">
                <a:solidFill>
                  <a:srgbClr val="1F5480"/>
                </a:solidFill>
              </a:rPr>
              <a:t>, 10-3</a:t>
            </a:r>
          </a:p>
          <a:p>
            <a:r>
              <a:rPr lang="ru-RU" dirty="0" smtClean="0">
                <a:solidFill>
                  <a:srgbClr val="1F5480"/>
                </a:solidFill>
              </a:rPr>
              <a:t>СУНЦ НГУ</a:t>
            </a:r>
            <a:endParaRPr lang="en-US" dirty="0">
              <a:solidFill>
                <a:srgbClr val="1F548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38156" y="5340927"/>
            <a:ext cx="475704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</a:pPr>
            <a:r>
              <a:rPr lang="ru-RU" sz="2400" dirty="0" smtClean="0">
                <a:solidFill>
                  <a:srgbClr val="1F5480"/>
                </a:solidFill>
              </a:rPr>
              <a:t>Научный руководитель д. ф.-м. н. Васильев Андрей Викторович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200650" cy="13255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Доказательство теоремы. </a:t>
            </a:r>
            <a:br>
              <a:rPr lang="ru-RU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Вводные леммы.</a:t>
            </a:r>
            <a:endParaRPr lang="ru-RU" sz="32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90995" y="1487344"/>
            <a:ext cx="7268442" cy="975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Лемма 2. Если A, B – конечные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 группы,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105525" y="1579130"/>
          <a:ext cx="170815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9" name="Формула" r:id="rId4" imgW="1015920" imgH="419040" progId="Equation.3">
                  <p:embed/>
                </p:oleObj>
              </mc:Choice>
              <mc:Fallback>
                <p:oleObj name="Формула" r:id="rId4" imgW="101592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5525" y="1579130"/>
                        <a:ext cx="1708150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852055" y="2412131"/>
            <a:ext cx="8291945" cy="3043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  <a:cs typeface="+mj-cs"/>
              </a:rPr>
              <a:t>A∩B≤A, 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A∩B≤B.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endParaRPr lang="ru-RU" dirty="0">
              <a:latin typeface="Cambria Math" pitchFamily="18" charset="0"/>
              <a:ea typeface="Cambria Math" pitchFamily="18" charset="0"/>
              <a:cs typeface="+mj-cs"/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endParaRPr lang="ru-RU" dirty="0" smtClean="0">
              <a:latin typeface="Cambria Math" pitchFamily="18" charset="0"/>
              <a:ea typeface="Cambria Math" pitchFamily="18" charset="0"/>
              <a:cs typeface="+mj-cs"/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A</a:t>
            </a:r>
            <a:r>
              <a:rPr kumimoji="0" lang="ru-RU" sz="2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i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,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A</a:t>
            </a:r>
            <a:r>
              <a:rPr kumimoji="0" lang="ru-RU" sz="2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j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 – смежные классы A по A∩B;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 </a:t>
            </a:r>
            <a:r>
              <a:rPr kumimoji="0" lang="ru-RU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a</a:t>
            </a:r>
            <a:r>
              <a:rPr kumimoji="0" lang="ru-RU" sz="2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i</a:t>
            </a:r>
            <a:r>
              <a:rPr kumimoji="0" lang="ru-RU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B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 и </a:t>
            </a:r>
            <a:r>
              <a:rPr kumimoji="0" lang="ru-RU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a</a:t>
            </a:r>
            <a:r>
              <a:rPr kumimoji="0" lang="ru-RU" sz="2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j</a:t>
            </a:r>
            <a:r>
              <a:rPr kumimoji="0" lang="ru-RU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B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 не совпадают: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ru-RU" sz="2000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∈A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;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ru-RU" sz="2000" baseline="-25000" dirty="0" err="1" smtClean="0">
                <a:latin typeface="Cambria Math" pitchFamily="18" charset="0"/>
                <a:ea typeface="Cambria Math" pitchFamily="18" charset="0"/>
              </a:rPr>
              <a:t>j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∈A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b∉A⟹a</a:t>
            </a:r>
            <a:r>
              <a:rPr lang="ru-RU" sz="2000" baseline="-25000" dirty="0" err="1" smtClean="0">
                <a:latin typeface="Cambria Math" pitchFamily="18" charset="0"/>
                <a:ea typeface="Cambria Math" pitchFamily="18" charset="0"/>
              </a:rPr>
              <a:t>j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b∉A</a:t>
            </a:r>
            <a:endParaRPr kumimoji="0" lang="ru-RU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ru-RU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a</a:t>
            </a:r>
            <a:r>
              <a:rPr kumimoji="0" lang="ru-RU" sz="2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i</a:t>
            </a:r>
            <a:r>
              <a:rPr kumimoji="0" lang="ru-RU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≠a</a:t>
            </a:r>
            <a:r>
              <a:rPr kumimoji="0" lang="ru-RU" sz="2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j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b</a:t>
            </a:r>
            <a:endParaRPr kumimoji="0" lang="ru-RU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а значит, не пересекаются. Значит,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A</a:t>
            </a:r>
            <a:r>
              <a:rPr kumimoji="0" lang="ru-RU" sz="2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i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B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 и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A</a:t>
            </a:r>
            <a:r>
              <a:rPr kumimoji="0" lang="ru-RU" sz="2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j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B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 также не пересекаются.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  <a:cs typeface="+mj-cs"/>
              </a:rPr>
              <a:t>A=A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  <a:cs typeface="+mj-cs"/>
              </a:rPr>
              <a:t>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  <a:cs typeface="+mj-cs"/>
              </a:rPr>
              <a:t>∪A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  <a:cs typeface="+mj-cs"/>
              </a:rPr>
              <a:t>2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∪…∪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ru-RU" sz="2000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endParaRPr lang="ru-RU" sz="2000" baseline="-25000" dirty="0" smtClean="0">
              <a:latin typeface="Cambria Math" pitchFamily="18" charset="0"/>
              <a:ea typeface="Cambria Math" pitchFamily="18" charset="0"/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AB=A</a:t>
            </a:r>
            <a:r>
              <a:rPr lang="ru-RU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B∪A</a:t>
            </a:r>
            <a:r>
              <a:rPr lang="ru-RU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B∪…∪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ru-RU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B</a:t>
            </a:r>
            <a:endParaRPr lang="ru-RU" dirty="0" smtClean="0"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4018396" y="2844656"/>
          <a:ext cx="2025650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0" name="Формула" r:id="rId6" imgW="1396800" imgH="419040" progId="Equation.3">
                  <p:embed/>
                </p:oleObj>
              </mc:Choice>
              <mc:Fallback>
                <p:oleObj name="Формула" r:id="rId6" imgW="139680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8396" y="2844656"/>
                        <a:ext cx="2025650" cy="709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4274415" y="5317981"/>
          <a:ext cx="1544494" cy="744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1" name="Формула" r:id="rId8" imgW="1015920" imgH="419040" progId="Equation.3">
                  <p:embed/>
                </p:oleObj>
              </mc:Choice>
              <mc:Fallback>
                <p:oleObj name="Формула" r:id="rId8" imgW="101592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4415" y="5317981"/>
                        <a:ext cx="1544494" cy="744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z="1600" smtClean="0"/>
              <a:pPr/>
              <a:t>10</a:t>
            </a:fld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200650" cy="13255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Доказательство теоремы. </a:t>
            </a:r>
            <a:br>
              <a:rPr lang="ru-RU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Вводные леммы.</a:t>
            </a:r>
            <a:endParaRPr lang="ru-RU" sz="32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90995" y="1487344"/>
            <a:ext cx="7268442" cy="975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Лемма 3. Подгруппы порядка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p</a:t>
            </a:r>
            <a:r>
              <a:rPr kumimoji="0" lang="ru-RU" sz="24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k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 и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q</a:t>
            </a:r>
            <a:r>
              <a:rPr kumimoji="0" lang="ru-RU" sz="24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l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 пересекаются по нейтральному элементу.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19546" y="2713471"/>
            <a:ext cx="8291945" cy="25755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  <a:cs typeface="+mj-cs"/>
              </a:rPr>
              <a:t>|P|=</a:t>
            </a: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ru-RU" sz="2000" baseline="30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  <a:cs typeface="+mj-cs"/>
              </a:rPr>
              <a:t>, |Q|=</a:t>
            </a: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ru-RU" sz="2000" baseline="30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endParaRPr lang="ru-RU" sz="2000" baseline="30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endParaRPr lang="ru-RU" sz="2000" dirty="0" smtClean="0">
              <a:latin typeface="Cambria Math" pitchFamily="18" charset="0"/>
              <a:ea typeface="Cambria Math" pitchFamily="18" charset="0"/>
              <a:cs typeface="+mj-cs"/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  <a:cs typeface="+mj-cs"/>
              </a:rPr>
              <a:t>Пусть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  <a:cs typeface="+mj-cs"/>
              </a:rPr>
              <a:t>x∈P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  <a:cs typeface="+mj-cs"/>
              </a:rPr>
              <a:t> и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  <a:cs typeface="+mj-cs"/>
              </a:rPr>
              <a:t>x∈Q</a:t>
            </a:r>
            <a:endParaRPr lang="ru-RU" sz="2000" dirty="0" smtClean="0">
              <a:latin typeface="Cambria Math" pitchFamily="18" charset="0"/>
              <a:ea typeface="Cambria Math" pitchFamily="18" charset="0"/>
              <a:cs typeface="+mj-cs"/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endParaRPr lang="ru-RU" sz="2000" dirty="0" smtClean="0">
              <a:latin typeface="Cambria Math" pitchFamily="18" charset="0"/>
              <a:ea typeface="Cambria Math" pitchFamily="18" charset="0"/>
              <a:cs typeface="+mj-cs"/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dirty="0" err="1" smtClean="0">
                <a:latin typeface="Cambria Math" pitchFamily="18" charset="0"/>
                <a:ea typeface="Cambria Math" pitchFamily="18" charset="0"/>
                <a:cs typeface="+mj-cs"/>
              </a:rPr>
              <a:t>x</a:t>
            </a:r>
            <a:r>
              <a:rPr lang="ru-RU" sz="2000" baseline="30000" dirty="0" err="1" smtClean="0">
                <a:latin typeface="Cambria Math" pitchFamily="18" charset="0"/>
                <a:ea typeface="Cambria Math" pitchFamily="18" charset="0"/>
                <a:cs typeface="+mj-cs"/>
              </a:rPr>
              <a:t>n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  <a:cs typeface="+mj-cs"/>
              </a:rPr>
              <a:t>=e⟹∃X=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  <a:cs typeface="+mj-cs"/>
              </a:rPr>
              <a:t>{x,x</a:t>
            </a:r>
            <a:r>
              <a:rPr lang="ru-RU" sz="2000" baseline="30000" dirty="0" smtClean="0">
                <a:latin typeface="Cambria Math" pitchFamily="18" charset="0"/>
                <a:ea typeface="Cambria Math" pitchFamily="18" charset="0"/>
                <a:cs typeface="+mj-cs"/>
              </a:rPr>
              <a:t>2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  <a:cs typeface="+mj-cs"/>
              </a:rPr>
              <a:t>,…,x</a:t>
            </a:r>
            <a:r>
              <a:rPr lang="ru-RU" sz="2000" baseline="30000" dirty="0" smtClean="0">
                <a:latin typeface="Cambria Math" pitchFamily="18" charset="0"/>
                <a:ea typeface="Cambria Math" pitchFamily="18" charset="0"/>
                <a:cs typeface="+mj-cs"/>
              </a:rPr>
              <a:t>n-1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  <a:cs typeface="+mj-cs"/>
              </a:rPr>
              <a:t>}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endParaRPr lang="ru-RU" sz="2000" dirty="0" smtClean="0">
              <a:latin typeface="Cambria Math" pitchFamily="18" charset="0"/>
              <a:ea typeface="Cambria Math" pitchFamily="18" charset="0"/>
              <a:cs typeface="+mj-cs"/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  <a:cs typeface="+mj-cs"/>
              </a:rPr>
              <a:t>X≤P, X≤Q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endParaRPr lang="ru-RU" sz="2000" dirty="0" smtClean="0">
              <a:latin typeface="Cambria Math" pitchFamily="18" charset="0"/>
              <a:ea typeface="Cambria Math" pitchFamily="18" charset="0"/>
              <a:cs typeface="+mj-cs"/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dirty="0" err="1" smtClean="0">
                <a:latin typeface="Cambria Math" pitchFamily="18" charset="0"/>
                <a:ea typeface="Cambria Math" pitchFamily="18" charset="0"/>
                <a:cs typeface="+mj-cs"/>
              </a:rPr>
              <a:t>n=p</a:t>
            </a:r>
            <a:r>
              <a:rPr lang="el-GR" sz="2000" baseline="30000" dirty="0" smtClean="0">
                <a:latin typeface="Cambria Math" pitchFamily="18" charset="0"/>
                <a:ea typeface="Cambria Math" pitchFamily="18" charset="0"/>
                <a:cs typeface="+mj-cs"/>
              </a:rPr>
              <a:t>α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  <a:cs typeface="+mj-cs"/>
              </a:rPr>
              <a:t>,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  <a:cs typeface="+mj-cs"/>
              </a:rPr>
              <a:t>n=q</a:t>
            </a:r>
            <a:r>
              <a:rPr lang="el-GR" sz="2000" baseline="30000" dirty="0" smtClean="0">
                <a:latin typeface="Cambria Math" pitchFamily="18" charset="0"/>
                <a:ea typeface="Cambria Math" pitchFamily="18" charset="0"/>
                <a:cs typeface="+mj-cs"/>
              </a:rPr>
              <a:t>β</a:t>
            </a:r>
            <a:endParaRPr lang="ru-RU" sz="2000" baseline="30000" dirty="0" smtClean="0">
              <a:latin typeface="Cambria Math" pitchFamily="18" charset="0"/>
              <a:ea typeface="Cambria Math" pitchFamily="18" charset="0"/>
              <a:cs typeface="+mj-cs"/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z="1600" smtClean="0"/>
              <a:pPr/>
              <a:t>11</a:t>
            </a:fld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28650" y="365126"/>
            <a:ext cx="520065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Доказательство теоремы. </a:t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</a:br>
            <a:r>
              <a:rPr lang="ru-RU" sz="3200" dirty="0" smtClean="0"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База индукции.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52055" y="2723862"/>
            <a:ext cx="8291945" cy="1713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30638" y="1883125"/>
            <a:ext cx="6510052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G=H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⊵H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s-1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⊵… ⊵H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=e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s=2⟹H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/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– абелева⟹H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абелева.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∃группы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ru-RU" sz="2000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порядка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ru-RU" sz="2000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(по теореме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Силова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).</a:t>
            </a:r>
          </a:p>
          <a:p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ru-RU" sz="2000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ru-RU" sz="2000" baseline="-25000" dirty="0" err="1" smtClean="0">
                <a:latin typeface="Cambria Math" pitchFamily="18" charset="0"/>
                <a:ea typeface="Cambria Math" pitchFamily="18" charset="0"/>
              </a:rPr>
              <a:t>j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=P</a:t>
            </a:r>
            <a:r>
              <a:rPr lang="ru-RU" sz="2000" baseline="-25000" dirty="0" err="1" smtClean="0">
                <a:latin typeface="Cambria Math" pitchFamily="18" charset="0"/>
                <a:ea typeface="Cambria Math" pitchFamily="18" charset="0"/>
              </a:rPr>
              <a:t>j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ru-RU" sz="2000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(группа абелева)⟹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ru-RU" sz="2000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ru-RU" sz="2000" baseline="-25000" dirty="0" err="1" smtClean="0">
                <a:latin typeface="Cambria Math" pitchFamily="18" charset="0"/>
                <a:ea typeface="Cambria Math" pitchFamily="18" charset="0"/>
              </a:rPr>
              <a:t>j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– группа (по лемме 3).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Так как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ru-RU" sz="2000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∩P</a:t>
            </a:r>
            <a:r>
              <a:rPr lang="ru-RU" sz="2000" baseline="-25000" dirty="0" err="1" smtClean="0">
                <a:latin typeface="Cambria Math" pitchFamily="18" charset="0"/>
                <a:ea typeface="Cambria Math" pitchFamily="18" charset="0"/>
              </a:rPr>
              <a:t>j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=e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(по лемме 3),</a:t>
            </a:r>
            <a:endParaRPr lang="ru-RU" sz="2000" dirty="0" smtClean="0"/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A=P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…, a=|P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||P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|… (по лемме 2).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B –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мн-во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представителей смежных классов H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по A.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H2=AB, |H2|=|A||B| (по теореме Лагранжа).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28650" y="365126"/>
            <a:ext cx="520065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Доказательство теоремы. </a:t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</a:br>
            <a:r>
              <a:rPr lang="ru-RU" sz="3200" dirty="0" smtClean="0"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Шаг индукции.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33210" y="1737652"/>
            <a:ext cx="6775124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s⟶s+1; </a:t>
            </a: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⊵H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s-1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⊵… ⊵H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=e ⟶ H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s+1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⊵H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⊵H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s-1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⊵… ⊵H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=e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s+1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=G,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ru-RU" sz="2000" baseline="-25000" dirty="0" err="1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=H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, т. е. G⊵H и G/H абелева.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|H|=a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, |G/H|=a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, так что a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=a, b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=b.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K’≤G/H, </a:t>
            </a:r>
            <a:r>
              <a:rPr lang="el-GR" sz="2000" dirty="0" smtClean="0">
                <a:latin typeface="Cambria Math" pitchFamily="18" charset="0"/>
                <a:ea typeface="Cambria Math" pitchFamily="18" charset="0"/>
              </a:rPr>
              <a:t>φ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– отображение из G/H в G.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Пусть </a:t>
            </a:r>
            <a:r>
              <a:rPr lang="el-GR" sz="2000" dirty="0" smtClean="0">
                <a:latin typeface="Cambria Math" pitchFamily="18" charset="0"/>
                <a:ea typeface="Cambria Math" pitchFamily="18" charset="0"/>
              </a:rPr>
              <a:t>φ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: K’⟶K, тогда K’=K/H, следовательно, |K|=|K’||H|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Так как K’≤G/H, K≤G.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H=A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|A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|=a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, |B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|=b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(предположение индукции).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–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мн-во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представителей см. классов K по H.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K=A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=AB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, |K|=a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=ab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–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мн-во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представителей см. классов G по K.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G=KB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=AB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, |G|=ab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=ab.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Планы на будущее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9400" y="2638524"/>
            <a:ext cx="87757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sz="2800" dirty="0" smtClean="0">
                <a:latin typeface="Cambria Math"/>
                <a:ea typeface="Cambria Math"/>
              </a:rPr>
              <a:t>Доказать теорему для симметрических групп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latin typeface="Cambria Math"/>
                <a:ea typeface="Cambria Math"/>
              </a:rPr>
              <a:t>Доказать теорему для произвольных групп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latin typeface="Cambria Math"/>
                <a:ea typeface="Cambria Math"/>
              </a:rPr>
              <a:t>Исследовать замощения на разрешимых группах</a:t>
            </a:r>
            <a:endParaRPr lang="ru-RU" sz="2800" dirty="0">
              <a:latin typeface="Cambria Math"/>
              <a:ea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349643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9089" y="3748423"/>
            <a:ext cx="5064911" cy="3109577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706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Работа отмечена на следующих конференциях:</a:t>
            </a:r>
            <a:endParaRPr lang="ru-RU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23439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МНСК-2019, диплом призера(секция математики)</a:t>
            </a:r>
          </a:p>
          <a:p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XIX </a:t>
            </a:r>
            <a:r>
              <a:rPr lang="ru-RU" sz="2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Колмогоровские</a:t>
            </a: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чтения, диплом 3 степени</a:t>
            </a:r>
          </a:p>
          <a:p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XXIX </a:t>
            </a: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Сахаровские чтения, диплом 2 степени</a:t>
            </a:r>
          </a:p>
          <a:p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XXIX </a:t>
            </a: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Сахаровские чтения, диплом 3 степени молодежного жюри</a:t>
            </a: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8800"/>
            <a:ext cx="2652700" cy="37592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3200" y="3098800"/>
            <a:ext cx="32004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88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Спасибо за внимание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68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1436" y="1691409"/>
            <a:ext cx="6625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Замощение в геометрии – разбиение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n-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мерного пространства</a:t>
            </a:r>
          </a:p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n-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мерными многогранниками без пробелов и перекрытий.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7350" y="3810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Замощение в геометрии</a:t>
            </a:r>
            <a:endParaRPr lang="ru-RU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8517" y="2562784"/>
            <a:ext cx="6069064" cy="3626266"/>
          </a:xfrm>
          <a:prstGeom prst="rect">
            <a:avLst/>
          </a:prstGeo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1436" y="1267692"/>
            <a:ext cx="6505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Пусть на множестве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G 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определена операция *. Тогда G является группой, если: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267690" y="2057400"/>
            <a:ext cx="598516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000" dirty="0" smtClean="0">
                <a:latin typeface="Cambria Math"/>
                <a:ea typeface="Cambria Math"/>
              </a:rPr>
              <a:t>∀</a:t>
            </a:r>
            <a:r>
              <a:rPr lang="ru-RU" sz="2000" i="1" dirty="0" err="1" smtClean="0">
                <a:latin typeface="Cambria Math"/>
                <a:ea typeface="Cambria Math"/>
              </a:rPr>
              <a:t>a,b,c</a:t>
            </a:r>
            <a:r>
              <a:rPr lang="ru-RU" sz="2000" i="1" dirty="0" smtClean="0">
                <a:latin typeface="Cambria Math"/>
                <a:ea typeface="Cambria Math"/>
              </a:rPr>
              <a:t> </a:t>
            </a:r>
            <a:r>
              <a:rPr lang="ru-RU" sz="2000" dirty="0" smtClean="0">
                <a:latin typeface="Cambria Math"/>
                <a:ea typeface="Cambria Math"/>
              </a:rPr>
              <a:t>∈G: (</a:t>
            </a:r>
            <a:r>
              <a:rPr lang="ru-RU" sz="2000" i="1" dirty="0" err="1" smtClean="0">
                <a:latin typeface="Cambria Math"/>
                <a:ea typeface="Cambria Math"/>
              </a:rPr>
              <a:t>a</a:t>
            </a:r>
            <a:r>
              <a:rPr lang="ru-RU" sz="2000" dirty="0" err="1" smtClean="0">
                <a:latin typeface="Cambria Math"/>
                <a:ea typeface="Cambria Math"/>
              </a:rPr>
              <a:t>∗</a:t>
            </a:r>
            <a:r>
              <a:rPr lang="ru-RU" sz="2000" i="1" dirty="0" err="1" smtClean="0">
                <a:latin typeface="Cambria Math"/>
                <a:ea typeface="Cambria Math"/>
              </a:rPr>
              <a:t>b</a:t>
            </a:r>
            <a:r>
              <a:rPr lang="ru-RU" sz="2000" dirty="0" smtClean="0">
                <a:latin typeface="Cambria Math"/>
                <a:ea typeface="Cambria Math"/>
              </a:rPr>
              <a:t>)∗</a:t>
            </a:r>
            <a:r>
              <a:rPr lang="ru-RU" sz="2000" i="1" dirty="0" err="1" smtClean="0">
                <a:latin typeface="Cambria Math"/>
                <a:ea typeface="Cambria Math"/>
              </a:rPr>
              <a:t>c</a:t>
            </a:r>
            <a:r>
              <a:rPr lang="ru-RU" sz="2000" dirty="0" err="1" smtClean="0">
                <a:latin typeface="Cambria Math"/>
                <a:ea typeface="Cambria Math"/>
              </a:rPr>
              <a:t>=</a:t>
            </a:r>
            <a:r>
              <a:rPr lang="ru-RU" sz="2000" i="1" dirty="0" err="1" smtClean="0">
                <a:latin typeface="Cambria Math"/>
                <a:ea typeface="Cambria Math"/>
              </a:rPr>
              <a:t>a</a:t>
            </a:r>
            <a:r>
              <a:rPr lang="ru-RU" sz="2000" dirty="0" smtClean="0">
                <a:latin typeface="Cambria Math"/>
                <a:ea typeface="Cambria Math"/>
              </a:rPr>
              <a:t>∗(</a:t>
            </a:r>
            <a:r>
              <a:rPr lang="ru-RU" sz="2000" i="1" dirty="0" err="1" smtClean="0">
                <a:latin typeface="Cambria Math"/>
                <a:ea typeface="Cambria Math"/>
              </a:rPr>
              <a:t>b</a:t>
            </a:r>
            <a:r>
              <a:rPr lang="ru-RU" sz="2000" dirty="0" err="1" smtClean="0">
                <a:latin typeface="Cambria Math"/>
                <a:ea typeface="Cambria Math"/>
              </a:rPr>
              <a:t>∗</a:t>
            </a:r>
            <a:r>
              <a:rPr lang="ru-RU" sz="2000" i="1" dirty="0" err="1" smtClean="0">
                <a:latin typeface="Cambria Math"/>
                <a:ea typeface="Cambria Math"/>
              </a:rPr>
              <a:t>c</a:t>
            </a:r>
            <a:r>
              <a:rPr lang="ru-RU" sz="2000" dirty="0" smtClean="0">
                <a:latin typeface="Cambria Math"/>
                <a:ea typeface="Cambria Math"/>
              </a:rPr>
              <a:t>) (ассоциативность);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latin typeface="Cambria Math"/>
                <a:ea typeface="Cambria Math"/>
              </a:rPr>
              <a:t>∃</a:t>
            </a:r>
            <a:r>
              <a:rPr lang="ru-RU" sz="2000" i="1" dirty="0" smtClean="0">
                <a:latin typeface="Cambria Math"/>
                <a:ea typeface="Cambria Math"/>
              </a:rPr>
              <a:t>e</a:t>
            </a:r>
            <a:r>
              <a:rPr lang="ru-RU" sz="2000" dirty="0" smtClean="0">
                <a:latin typeface="Cambria Math"/>
                <a:ea typeface="Cambria Math"/>
              </a:rPr>
              <a:t> ∈G: ∀</a:t>
            </a:r>
            <a:r>
              <a:rPr lang="ru-RU" sz="2000" i="1" dirty="0" smtClean="0">
                <a:latin typeface="Cambria Math"/>
                <a:ea typeface="Cambria Math"/>
              </a:rPr>
              <a:t>g</a:t>
            </a:r>
            <a:r>
              <a:rPr lang="ru-RU" sz="2000" dirty="0" smtClean="0">
                <a:latin typeface="Cambria Math"/>
                <a:ea typeface="Cambria Math"/>
              </a:rPr>
              <a:t> ∈</a:t>
            </a:r>
            <a:r>
              <a:rPr lang="ru-RU" sz="2000" dirty="0" err="1" smtClean="0">
                <a:latin typeface="Cambria Math"/>
                <a:ea typeface="Cambria Math"/>
              </a:rPr>
              <a:t>G⟹</a:t>
            </a:r>
            <a:r>
              <a:rPr lang="ru-RU" sz="2000" i="1" dirty="0" err="1" smtClean="0">
                <a:latin typeface="Cambria Math"/>
                <a:ea typeface="Cambria Math"/>
              </a:rPr>
              <a:t>g</a:t>
            </a:r>
            <a:r>
              <a:rPr lang="ru-RU" sz="2000" i="1" dirty="0" smtClean="0">
                <a:latin typeface="Cambria Math"/>
                <a:ea typeface="Cambria Math"/>
              </a:rPr>
              <a:t> </a:t>
            </a:r>
            <a:r>
              <a:rPr lang="ru-RU" sz="2000" dirty="0" smtClean="0">
                <a:latin typeface="Cambria Math"/>
                <a:ea typeface="Cambria Math"/>
              </a:rPr>
              <a:t>∗</a:t>
            </a:r>
            <a:r>
              <a:rPr lang="ru-RU" sz="2000" i="1" dirty="0" smtClean="0">
                <a:latin typeface="Cambria Math"/>
                <a:ea typeface="Cambria Math"/>
              </a:rPr>
              <a:t>e</a:t>
            </a:r>
            <a:r>
              <a:rPr lang="ru-RU" sz="2000" dirty="0" smtClean="0">
                <a:latin typeface="Cambria Math"/>
                <a:ea typeface="Cambria Math"/>
              </a:rPr>
              <a:t>=</a:t>
            </a:r>
            <a:r>
              <a:rPr lang="ru-RU" sz="2000" i="1" dirty="0" smtClean="0">
                <a:latin typeface="Cambria Math"/>
                <a:ea typeface="Cambria Math"/>
              </a:rPr>
              <a:t>e </a:t>
            </a:r>
            <a:r>
              <a:rPr lang="ru-RU" sz="2000" dirty="0" smtClean="0">
                <a:latin typeface="Cambria Math"/>
                <a:ea typeface="Cambria Math"/>
              </a:rPr>
              <a:t>∗</a:t>
            </a:r>
            <a:r>
              <a:rPr lang="ru-RU" sz="2000" i="1" dirty="0" smtClean="0">
                <a:latin typeface="Cambria Math"/>
                <a:ea typeface="Cambria Math"/>
              </a:rPr>
              <a:t>g</a:t>
            </a:r>
            <a:r>
              <a:rPr lang="ru-RU" sz="2000" dirty="0" smtClean="0">
                <a:latin typeface="Cambria Math"/>
                <a:ea typeface="Cambria Math"/>
              </a:rPr>
              <a:t>=</a:t>
            </a:r>
            <a:r>
              <a:rPr lang="ru-RU" sz="2000" i="1" dirty="0" smtClean="0">
                <a:latin typeface="Cambria Math"/>
                <a:ea typeface="Cambria Math"/>
              </a:rPr>
              <a:t>g </a:t>
            </a:r>
            <a:r>
              <a:rPr lang="ru-RU" sz="2000" dirty="0" smtClean="0">
                <a:latin typeface="Cambria Math"/>
                <a:ea typeface="Cambria Math"/>
              </a:rPr>
              <a:t>(существование нейтрального элемента);</a:t>
            </a:r>
            <a:endParaRPr lang="ru-RU" sz="2000" dirty="0" smtClean="0"/>
          </a:p>
          <a:p>
            <a:pPr marL="342900" indent="-342900">
              <a:buAutoNum type="arabicParenR"/>
            </a:pPr>
            <a:r>
              <a:rPr lang="ru-RU" sz="2000" dirty="0" smtClean="0">
                <a:latin typeface="Cambria Math"/>
                <a:ea typeface="Cambria Math"/>
              </a:rPr>
              <a:t>∀</a:t>
            </a:r>
            <a:r>
              <a:rPr lang="ru-RU" sz="2000" i="1" dirty="0" err="1" smtClean="0">
                <a:latin typeface="Cambria Math"/>
                <a:ea typeface="Cambria Math"/>
              </a:rPr>
              <a:t>g</a:t>
            </a:r>
            <a:r>
              <a:rPr lang="ru-RU" sz="2000" i="1" dirty="0" smtClean="0">
                <a:latin typeface="Cambria Math"/>
                <a:ea typeface="Cambria Math"/>
              </a:rPr>
              <a:t> </a:t>
            </a:r>
            <a:r>
              <a:rPr lang="ru-RU" sz="2000" dirty="0" smtClean="0">
                <a:latin typeface="Cambria Math"/>
                <a:ea typeface="Cambria Math"/>
              </a:rPr>
              <a:t>∈G: ∃</a:t>
            </a:r>
            <a:r>
              <a:rPr lang="ru-RU" sz="2000" i="1" dirty="0" smtClean="0">
                <a:latin typeface="Cambria Math"/>
                <a:ea typeface="Cambria Math"/>
              </a:rPr>
              <a:t>g</a:t>
            </a:r>
            <a:r>
              <a:rPr lang="ru-RU" sz="2000" i="1" baseline="30000" dirty="0" smtClean="0">
                <a:latin typeface="Cambria Math"/>
                <a:ea typeface="Cambria Math"/>
              </a:rPr>
              <a:t>-1</a:t>
            </a:r>
            <a:r>
              <a:rPr lang="ru-RU" sz="2000" dirty="0" smtClean="0"/>
              <a:t>: </a:t>
            </a:r>
            <a:r>
              <a:rPr lang="ru-RU" sz="2000" i="1" dirty="0" err="1" smtClean="0">
                <a:latin typeface="Cambria Math"/>
                <a:ea typeface="Cambria Math"/>
              </a:rPr>
              <a:t>g</a:t>
            </a:r>
            <a:r>
              <a:rPr lang="ru-RU" sz="2000" dirty="0" smtClean="0">
                <a:latin typeface="Cambria Math"/>
                <a:ea typeface="Cambria Math"/>
              </a:rPr>
              <a:t> ∗</a:t>
            </a:r>
            <a:r>
              <a:rPr lang="ru-RU" sz="2000" i="1" dirty="0" smtClean="0">
                <a:latin typeface="Cambria Math"/>
                <a:ea typeface="Cambria Math"/>
              </a:rPr>
              <a:t> g</a:t>
            </a:r>
            <a:r>
              <a:rPr lang="ru-RU" sz="2000" i="1" baseline="30000" dirty="0" smtClean="0">
                <a:latin typeface="Cambria Math"/>
                <a:ea typeface="Cambria Math"/>
              </a:rPr>
              <a:t>-1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ru-RU" sz="2000" i="1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(существование обратного элемента);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62746" y="4145972"/>
            <a:ext cx="4964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В общем случае группа </a:t>
            </a:r>
            <a:r>
              <a:rPr lang="ru-RU" sz="2000" u="sng" dirty="0" smtClean="0">
                <a:latin typeface="Cambria Math" pitchFamily="18" charset="0"/>
                <a:ea typeface="Cambria Math" pitchFamily="18" charset="0"/>
              </a:rPr>
              <a:t>некоммутативна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!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85164" y="4810991"/>
            <a:ext cx="1935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err="1" smtClean="0">
                <a:latin typeface="Cambria Math"/>
                <a:ea typeface="Cambria Math"/>
              </a:rPr>
              <a:t>a</a:t>
            </a:r>
            <a:r>
              <a:rPr lang="ru-RU" sz="2800" dirty="0" smtClean="0">
                <a:latin typeface="Cambria Math"/>
                <a:ea typeface="Cambria Math"/>
              </a:rPr>
              <a:t> ∗ </a:t>
            </a:r>
            <a:r>
              <a:rPr lang="ru-RU" sz="2800" i="1" dirty="0" err="1" smtClean="0">
                <a:latin typeface="Cambria Math"/>
                <a:ea typeface="Cambria Math"/>
              </a:rPr>
              <a:t>b</a:t>
            </a:r>
            <a:r>
              <a:rPr lang="ru-RU" sz="2800" i="1" dirty="0" smtClean="0">
                <a:latin typeface="Cambria Math"/>
                <a:ea typeface="Cambria Math"/>
              </a:rPr>
              <a:t>≠ </a:t>
            </a:r>
            <a:r>
              <a:rPr lang="ru-RU" sz="2800" i="1" dirty="0" err="1" smtClean="0">
                <a:latin typeface="Cambria Math"/>
                <a:ea typeface="Cambria Math"/>
              </a:rPr>
              <a:t>b</a:t>
            </a:r>
            <a:r>
              <a:rPr lang="ru-RU" sz="2800" dirty="0" smtClean="0">
                <a:latin typeface="Cambria Math"/>
                <a:ea typeface="Cambria Math"/>
              </a:rPr>
              <a:t> ∗ </a:t>
            </a:r>
            <a:r>
              <a:rPr lang="ru-RU" sz="2800" i="1" dirty="0" err="1" smtClean="0">
                <a:latin typeface="Cambria Math"/>
                <a:ea typeface="Cambria Math"/>
              </a:rPr>
              <a:t>a</a:t>
            </a:r>
            <a:endParaRPr lang="ru-RU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109501"/>
            <a:ext cx="566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Определение группы</a:t>
            </a:r>
            <a:endParaRPr lang="ru-RU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Заголовок 2"/>
              <p:cNvSpPr txBox="1">
                <a:spLocks/>
              </p:cNvSpPr>
              <p:nvPr/>
            </p:nvSpPr>
            <p:spPr>
              <a:xfrm>
                <a:off x="654627" y="1662546"/>
                <a:ext cx="7886699" cy="3925454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320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j-cs"/>
                  </a:rPr>
                  <a:t>Определение</a:t>
                </a:r>
                <a:r>
                  <a:rPr kumimoji="0" lang="ru-RU" sz="3200" i="0" u="none" strike="noStrike" kern="120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j-cs"/>
                  </a:rPr>
                  <a:t> замощения конечной группы </a:t>
                </a:r>
                <a:r>
                  <a:rPr kumimoji="0" lang="en-US" sz="3200" i="0" u="none" strike="noStrike" kern="120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j-cs"/>
                  </a:rPr>
                  <a:t>G</a:t>
                </a:r>
                <a:r>
                  <a:rPr kumimoji="0" lang="ru-RU" sz="3200" i="0" u="none" strike="noStrike" kern="120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j-cs"/>
                  </a:rPr>
                  <a:t>:</a:t>
                </a:r>
                <a:endParaRPr kumimoji="0" lang="ru-RU" sz="32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j-cs"/>
                </a:endParaRPr>
              </a:p>
              <a:p>
                <a:pPr lvl="0" algn="ctr">
                  <a:lnSpc>
                    <a:spcPct val="90000"/>
                  </a:lnSpc>
                  <a:spcBef>
                    <a:spcPct val="0"/>
                  </a:spcBef>
                  <a:defRPr/>
                </a:pPr>
                <a:r>
                  <a:rPr lang="ru-RU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∃ </a:t>
                </a:r>
                <a:r>
                  <a:rPr lang="ru-RU" sz="32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+mj-cs"/>
                  </a:rPr>
                  <a:t>a, b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+mj-cs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j-cs"/>
                      </a:rPr>
                      <m:t>∈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+mj-cs"/>
                  </a:rPr>
                  <a:t> N: |G|=ab</a:t>
                </a:r>
                <a:r>
                  <a:rPr lang="ru-RU" sz="32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+mj-cs"/>
                  </a:rPr>
                  <a:t> ∃A, B: |A|=a, |B|=b, G=AB</a:t>
                </a:r>
                <a:br>
                  <a:rPr lang="ru-RU" sz="32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+mj-cs"/>
                  </a:rPr>
                </a:br>
                <a:r>
                  <a:rPr lang="ru-RU" sz="32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+mj-cs"/>
                  </a:rPr>
                  <a:t>Тождественное ему определение, которое можно распространить на бесконечные группы:</a:t>
                </a:r>
                <a:br>
                  <a:rPr lang="ru-RU" sz="32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+mj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∃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𝐴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,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𝐵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⊆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𝐺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: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𝐴𝐵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𝐺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,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𝐴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⋂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𝐵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𝑒</m:t>
                      </m:r>
                    </m:oMath>
                  </m:oMathPara>
                </a14:m>
                <a:endParaRPr lang="ru-RU" sz="3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+mj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sz="3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+mj-cs"/>
                </a:endParaRPr>
              </a:p>
            </p:txBody>
          </p:sp>
        </mc:Choice>
        <mc:Fallback xmlns="">
          <p:sp>
            <p:nvSpPr>
              <p:cNvPr id="3" name="Заголовок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27" y="1662546"/>
                <a:ext cx="7886699" cy="3925454"/>
              </a:xfrm>
              <a:prstGeom prst="rect">
                <a:avLst/>
              </a:prstGeom>
              <a:blipFill rotWithShape="0">
                <a:blip r:embed="rId2"/>
                <a:stretch>
                  <a:fillRect l="-1932" t="-3261" r="-20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7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2121" y="0"/>
            <a:ext cx="6141027" cy="1473199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Перенос понятия замощения на теорию групп</a:t>
            </a:r>
            <a:endParaRPr lang="ru-RU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6146" name="Picture 2" descr="Картинки по запросу координатная плоскость в клеточк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6457" y="1897062"/>
            <a:ext cx="2940916" cy="2940917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60717" y="2421036"/>
            <a:ext cx="351891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G=ℝ×ℝ,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g=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,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y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A=ℤ×ℤ,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a=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ru-RU" sz="2000" baseline="-25000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y</a:t>
            </a:r>
            <a:r>
              <a:rPr lang="ru-RU" sz="2000" baseline="-25000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B=[0;1)×[0;1),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b=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ru-RU" sz="2000" baseline="-25000" dirty="0" err="1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y</a:t>
            </a:r>
            <a:r>
              <a:rPr lang="ru-RU" sz="2000" baseline="-25000" dirty="0" err="1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 algn="ctr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⇓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G=A+B, (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,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y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)=(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ru-RU" sz="2000" baseline="-25000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+x</a:t>
            </a:r>
            <a:r>
              <a:rPr lang="ru-RU" sz="2000" baseline="-25000" dirty="0" err="1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ru-RU" sz="2000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y</a:t>
            </a:r>
            <a:r>
              <a:rPr lang="ru-RU" sz="2000" baseline="-25000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+y</a:t>
            </a:r>
            <a:r>
              <a:rPr lang="ru-RU" sz="2000" baseline="-25000" dirty="0" err="1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z="1600" smtClean="0"/>
              <a:pPr/>
              <a:t>5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4716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654627" y="1662546"/>
            <a:ext cx="7886699" cy="238990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Теорема.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G –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конечная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 разрешимая группа.</a:t>
            </a: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∀a, b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: |G|=ab</a:t>
            </a:r>
            <a:r>
              <a:rPr lang="ru-RU" sz="3200" dirty="0" smtClean="0"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 ∃A, B: |A|=a, |B|=b, G=AB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H"/>
          <p:cNvSpPr>
            <a:spLocks noChangeAspect="1" noChangeArrowheads="1"/>
          </p:cNvSpPr>
          <p:nvPr/>
        </p:nvSpPr>
        <p:spPr bwMode="auto">
          <a:xfrm>
            <a:off x="3240088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61346" y="409000"/>
            <a:ext cx="5967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Дополнительные определения</a:t>
            </a:r>
            <a:endParaRPr lang="ru-RU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1435" y="1474360"/>
            <a:ext cx="6722920" cy="3990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Cambria Math" pitchFamily="18" charset="0"/>
                <a:ea typeface="Cambria Math" pitchFamily="18" charset="0"/>
              </a:rPr>
              <a:t>Мощность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множества M обозначается как |M|.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Мощность </a:t>
            </a:r>
            <a:r>
              <a:rPr lang="ru-RU" sz="2000" b="1" dirty="0" smtClean="0">
                <a:latin typeface="Cambria Math" pitchFamily="18" charset="0"/>
                <a:ea typeface="Cambria Math" pitchFamily="18" charset="0"/>
              </a:rPr>
              <a:t>группы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называют ее </a:t>
            </a:r>
            <a:r>
              <a:rPr lang="ru-RU" sz="2000" i="1" dirty="0" smtClean="0">
                <a:latin typeface="Cambria Math" pitchFamily="18" charset="0"/>
                <a:ea typeface="Cambria Math" pitchFamily="18" charset="0"/>
              </a:rPr>
              <a:t>порядком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endParaRPr lang="ru-RU" sz="2000" dirty="0">
              <a:latin typeface="Cambria Math" pitchFamily="18" charset="0"/>
              <a:ea typeface="Cambria Math" pitchFamily="18" charset="0"/>
            </a:endParaRP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Подгруппа 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H группы G обозначается как H≤G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endParaRPr lang="ru-RU" sz="2000" dirty="0">
              <a:latin typeface="Cambria Math" pitchFamily="18" charset="0"/>
              <a:ea typeface="Cambria Math" pitchFamily="18" charset="0"/>
            </a:endParaRPr>
          </a:p>
          <a:p>
            <a:r>
              <a:rPr lang="ru-RU" sz="2000" dirty="0">
                <a:latin typeface="Cambria Math" pitchFamily="18" charset="0"/>
                <a:ea typeface="Cambria Math" pitchFamily="18" charset="0"/>
              </a:rPr>
              <a:t>H⊴G, если ∀</a:t>
            </a:r>
            <a:r>
              <a:rPr lang="ru-RU" sz="2000" dirty="0" err="1">
                <a:latin typeface="Cambria Math" pitchFamily="18" charset="0"/>
                <a:ea typeface="Cambria Math" pitchFamily="18" charset="0"/>
              </a:rPr>
              <a:t>g∈G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: </a:t>
            </a:r>
            <a:r>
              <a:rPr lang="ru-RU" sz="2000" dirty="0" err="1">
                <a:latin typeface="Cambria Math" pitchFamily="18" charset="0"/>
                <a:ea typeface="Cambria Math" pitchFamily="18" charset="0"/>
              </a:rPr>
              <a:t>gH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=</a:t>
            </a:r>
            <a:r>
              <a:rPr lang="ru-RU" sz="2000" dirty="0" err="1">
                <a:latin typeface="Cambria Math" pitchFamily="18" charset="0"/>
                <a:ea typeface="Cambria Math" pitchFamily="18" charset="0"/>
              </a:rPr>
              <a:t>Hg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endParaRPr lang="ru-RU" sz="2000" dirty="0">
              <a:latin typeface="Cambria Math" pitchFamily="18" charset="0"/>
              <a:ea typeface="Cambria Math" pitchFamily="18" charset="0"/>
            </a:endParaRPr>
          </a:p>
          <a:p>
            <a:r>
              <a:rPr lang="ru-RU" sz="2000" dirty="0">
                <a:latin typeface="Cambria Math" pitchFamily="18" charset="0"/>
                <a:ea typeface="Cambria Math" pitchFamily="18" charset="0"/>
              </a:rPr>
              <a:t>Операция в G/H определяется как:</a:t>
            </a:r>
          </a:p>
          <a:p>
            <a:pPr algn="ctr"/>
            <a:r>
              <a:rPr lang="ru-RU" sz="2000" dirty="0">
                <a:latin typeface="Cambria Math" pitchFamily="18" charset="0"/>
                <a:ea typeface="Cambria Math" pitchFamily="18" charset="0"/>
              </a:rPr>
              <a:t>Hx</a:t>
            </a:r>
            <a:r>
              <a:rPr lang="ru-RU" sz="20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Hx</a:t>
            </a:r>
            <a:r>
              <a:rPr lang="ru-RU" sz="2000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=HHx</a:t>
            </a:r>
            <a:r>
              <a:rPr lang="ru-RU" sz="20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x</a:t>
            </a:r>
            <a:r>
              <a:rPr lang="ru-RU" sz="2000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=Hx</a:t>
            </a:r>
            <a:r>
              <a:rPr lang="ru-RU" sz="20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x</a:t>
            </a:r>
            <a:r>
              <a:rPr lang="ru-RU" sz="2000" baseline="-25000" dirty="0"/>
              <a:t>2</a:t>
            </a:r>
          </a:p>
          <a:p>
            <a:pPr algn="ctr"/>
            <a:endParaRPr lang="ru-RU" sz="2000" baseline="-25000" dirty="0">
              <a:latin typeface="Cambria Math" pitchFamily="18" charset="0"/>
              <a:ea typeface="Cambria Math" pitchFamily="18" charset="0"/>
            </a:endParaRPr>
          </a:p>
          <a:p>
            <a:r>
              <a:rPr lang="ru-RU" sz="2000" dirty="0">
                <a:latin typeface="Cambria Math" pitchFamily="18" charset="0"/>
                <a:ea typeface="Cambria Math" pitchFamily="18" charset="0"/>
              </a:rPr>
              <a:t>В разрешимой группе существует ряд:</a:t>
            </a:r>
          </a:p>
          <a:p>
            <a:r>
              <a:rPr lang="ru-RU" sz="2000" dirty="0">
                <a:latin typeface="Cambria Math" pitchFamily="18" charset="0"/>
                <a:ea typeface="Cambria Math" pitchFamily="18" charset="0"/>
              </a:rPr>
              <a:t>G=H</a:t>
            </a:r>
            <a:r>
              <a:rPr lang="ru-RU" sz="20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⊵H</a:t>
            </a:r>
            <a:r>
              <a:rPr lang="ru-RU" sz="2000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 ⊵… ⊵</a:t>
            </a:r>
            <a:r>
              <a:rPr lang="ru-RU" sz="2000" dirty="0" err="1">
                <a:latin typeface="Cambria Math" pitchFamily="18" charset="0"/>
                <a:ea typeface="Cambria Math" pitchFamily="18" charset="0"/>
              </a:rPr>
              <a:t>H</a:t>
            </a:r>
            <a:r>
              <a:rPr lang="ru-RU" sz="2000" baseline="-25000" dirty="0" err="1">
                <a:latin typeface="Cambria Math" pitchFamily="18" charset="0"/>
                <a:ea typeface="Cambria Math" pitchFamily="18" charset="0"/>
              </a:rPr>
              <a:t>n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=e, где H</a:t>
            </a:r>
            <a:r>
              <a:rPr lang="ru-RU" sz="2000" baseline="-25000" dirty="0">
                <a:latin typeface="Cambria Math" pitchFamily="18" charset="0"/>
                <a:ea typeface="Cambria Math" pitchFamily="18" charset="0"/>
              </a:rPr>
              <a:t>i-1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/</a:t>
            </a:r>
            <a:r>
              <a:rPr lang="ru-RU" sz="2000" dirty="0" err="1">
                <a:latin typeface="Cambria Math" pitchFamily="18" charset="0"/>
                <a:ea typeface="Cambria Math" pitchFamily="18" charset="0"/>
              </a:rPr>
              <a:t>H</a:t>
            </a:r>
            <a:r>
              <a:rPr lang="ru-RU" sz="2000" baseline="-25000" dirty="0" err="1">
                <a:latin typeface="Cambria Math" pitchFamily="18" charset="0"/>
                <a:ea typeface="Cambria Math" pitchFamily="18" charset="0"/>
              </a:rPr>
              <a:t>i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 – абелева (коммутативна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).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9400" y="1408143"/>
            <a:ext cx="67183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latin typeface="Cambria Math" pitchFamily="18" charset="0"/>
                <a:ea typeface="Cambria Math" pitchFamily="18" charset="0"/>
              </a:rPr>
              <a:t>Порядком элемента 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x</a:t>
            </a:r>
            <a:r>
              <a:rPr lang="ru-RU" sz="2000" i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называется минимальное число n такое, что </a:t>
            </a:r>
            <a:r>
              <a:rPr lang="ru-RU" sz="2000" dirty="0" err="1">
                <a:latin typeface="Cambria Math" pitchFamily="18" charset="0"/>
                <a:ea typeface="Cambria Math" pitchFamily="18" charset="0"/>
              </a:rPr>
              <a:t>x</a:t>
            </a:r>
            <a:r>
              <a:rPr lang="ru-RU" sz="2000" baseline="30000" dirty="0" err="1">
                <a:latin typeface="Cambria Math" pitchFamily="18" charset="0"/>
                <a:ea typeface="Cambria Math" pitchFamily="18" charset="0"/>
              </a:rPr>
              <a:t>n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=e.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Для 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элемента g из G левый смежный класс по подгруппе H – множество </a:t>
            </a:r>
            <a:r>
              <a:rPr lang="ru-RU" sz="2000" dirty="0" err="1">
                <a:latin typeface="Cambria Math" pitchFamily="18" charset="0"/>
                <a:ea typeface="Cambria Math" pitchFamily="18" charset="0"/>
              </a:rPr>
              <a:t>gH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={</a:t>
            </a:r>
            <a:r>
              <a:rPr lang="ru-RU" sz="2000" dirty="0" err="1">
                <a:latin typeface="Cambria Math" pitchFamily="18" charset="0"/>
                <a:ea typeface="Cambria Math" pitchFamily="18" charset="0"/>
              </a:rPr>
              <a:t>gh|h∈H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}.</a:t>
            </a:r>
          </a:p>
          <a:p>
            <a:r>
              <a:rPr lang="ru-RU" sz="2000" dirty="0">
                <a:latin typeface="Cambria Math" pitchFamily="18" charset="0"/>
                <a:ea typeface="Cambria Math" pitchFamily="18" charset="0"/>
              </a:rPr>
              <a:t>Смежные классы либо не пересекаются, либо совпадают:</a:t>
            </a:r>
          </a:p>
          <a:p>
            <a:pPr algn="ctr"/>
            <a:r>
              <a:rPr lang="arn-CL" sz="2000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ru-RU" sz="20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h</a:t>
            </a:r>
            <a:r>
              <a:rPr lang="ru-RU" sz="20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=g</a:t>
            </a:r>
            <a:r>
              <a:rPr lang="ru-RU" sz="2000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h</a:t>
            </a:r>
            <a:r>
              <a:rPr lang="ru-RU" sz="2000" baseline="-25000" dirty="0">
                <a:latin typeface="Cambria Math" pitchFamily="18" charset="0"/>
                <a:ea typeface="Cambria Math" pitchFamily="18" charset="0"/>
              </a:rPr>
              <a:t>2</a:t>
            </a:r>
          </a:p>
          <a:p>
            <a:pPr algn="ctr"/>
            <a:r>
              <a:rPr lang="arn-CL" sz="2000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ru-RU" sz="20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=g</a:t>
            </a:r>
            <a:r>
              <a:rPr lang="ru-RU" sz="2000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h</a:t>
            </a:r>
            <a:r>
              <a:rPr lang="ru-RU" sz="2000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h</a:t>
            </a:r>
            <a:r>
              <a:rPr lang="ru-RU" sz="20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baseline="30000" dirty="0">
                <a:latin typeface="Cambria Math" pitchFamily="18" charset="0"/>
                <a:ea typeface="Cambria Math" pitchFamily="18" charset="0"/>
              </a:rPr>
              <a:t>-1</a:t>
            </a:r>
          </a:p>
          <a:p>
            <a:pPr algn="ctr"/>
            <a:r>
              <a:rPr lang="arn-CL" sz="2000" dirty="0">
                <a:latin typeface="Cambria Math" pitchFamily="18" charset="0"/>
                <a:ea typeface="Cambria Math" pitchFamily="18" charset="0"/>
              </a:rPr>
              <a:t>g</a:t>
            </a:r>
            <a:r>
              <a:rPr lang="ru-RU" sz="20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=g</a:t>
            </a:r>
            <a:r>
              <a:rPr lang="ru-RU" sz="2000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h</a:t>
            </a:r>
            <a:r>
              <a:rPr lang="ru-RU" sz="2000" baseline="-25000" dirty="0">
                <a:latin typeface="Cambria Math" pitchFamily="18" charset="0"/>
                <a:ea typeface="Cambria Math" pitchFamily="18" charset="0"/>
              </a:rPr>
              <a:t>3</a:t>
            </a:r>
          </a:p>
          <a:p>
            <a:r>
              <a:rPr lang="ru-RU" sz="2000" dirty="0">
                <a:latin typeface="Cambria Math" pitchFamily="18" charset="0"/>
                <a:ea typeface="Cambria Math" pitchFamily="18" charset="0"/>
              </a:rPr>
              <a:t>Следовательно, выполняется |G|=|H||G : H|, где |G : H| – количество смежных классов (теорема Лагранжа).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95700" y="488601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atin typeface="Cambria Math" pitchFamily="18" charset="0"/>
                <a:ea typeface="Cambria Math" pitchFamily="18" charset="0"/>
              </a:rPr>
              <a:t>Первая теорема </a:t>
            </a:r>
            <a:r>
              <a:rPr lang="ru-RU" sz="2000" b="1" dirty="0" err="1">
                <a:latin typeface="Cambria Math" pitchFamily="18" charset="0"/>
                <a:ea typeface="Cambria Math" pitchFamily="18" charset="0"/>
              </a:rPr>
              <a:t>Силова</a:t>
            </a:r>
            <a:r>
              <a:rPr lang="ru-RU" sz="2000" b="1" dirty="0">
                <a:latin typeface="Cambria Math" pitchFamily="18" charset="0"/>
                <a:ea typeface="Cambria Math" pitchFamily="18" charset="0"/>
              </a:rPr>
              <a:t>:</a:t>
            </a:r>
            <a:r>
              <a:rPr lang="en-US" sz="2000" b="1" dirty="0">
                <a:latin typeface="Cambria Math" pitchFamily="18" charset="0"/>
                <a:ea typeface="Cambria Math" pitchFamily="18" charset="0"/>
              </a:rPr>
              <a:t/>
            </a:r>
            <a:br>
              <a:rPr lang="en-US" sz="2000" b="1" dirty="0">
                <a:latin typeface="Cambria Math" pitchFamily="18" charset="0"/>
                <a:ea typeface="Cambria Math" pitchFamily="18" charset="0"/>
              </a:rPr>
            </a:br>
            <a:r>
              <a:rPr lang="ru-RU" sz="2000" dirty="0" err="1">
                <a:latin typeface="Cambria Math" pitchFamily="18" charset="0"/>
                <a:ea typeface="Cambria Math" pitchFamily="18" charset="0"/>
              </a:rPr>
              <a:t>Силовская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p-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подгруппа существует.</a:t>
            </a:r>
            <a:endParaRPr lang="ru-RU" sz="2000" b="1" dirty="0">
              <a:latin typeface="Cambria Math" pitchFamily="18" charset="0"/>
              <a:ea typeface="Cambria Math" pitchFamily="18" charset="0"/>
            </a:endParaRPr>
          </a:p>
          <a:p>
            <a:r>
              <a:rPr lang="ru-RU" sz="2000" dirty="0">
                <a:latin typeface="Cambria Math"/>
                <a:ea typeface="Cambria Math"/>
              </a:rPr>
              <a:t>∀</a:t>
            </a:r>
            <a:r>
              <a:rPr lang="ru-RU" sz="2000" i="1" dirty="0">
                <a:latin typeface="Cambria Math"/>
                <a:ea typeface="Cambria Math"/>
              </a:rPr>
              <a:t>G</a:t>
            </a:r>
            <a:r>
              <a:rPr lang="en-US" sz="2000" dirty="0">
                <a:latin typeface="Cambria Math"/>
                <a:ea typeface="Cambria Math"/>
              </a:rPr>
              <a:t>,</a:t>
            </a:r>
            <a:r>
              <a:rPr lang="ru-RU" sz="2000" dirty="0">
                <a:latin typeface="Cambria Math"/>
                <a:ea typeface="Cambria Math"/>
              </a:rPr>
              <a:t> |</a:t>
            </a:r>
            <a:r>
              <a:rPr lang="ru-RU" sz="2000" i="1" dirty="0">
                <a:latin typeface="Cambria Math"/>
                <a:ea typeface="Cambria Math"/>
              </a:rPr>
              <a:t>G</a:t>
            </a:r>
            <a:r>
              <a:rPr lang="ru-RU" sz="2000" dirty="0">
                <a:latin typeface="Cambria Math"/>
                <a:ea typeface="Cambria Math"/>
              </a:rPr>
              <a:t>|=</a:t>
            </a:r>
            <a:r>
              <a:rPr lang="ru-RU" sz="2000" i="1" dirty="0" err="1">
                <a:latin typeface="Cambria Math" pitchFamily="18" charset="0"/>
                <a:ea typeface="Cambria Math" pitchFamily="18" charset="0"/>
              </a:rPr>
              <a:t>p</a:t>
            </a:r>
            <a:r>
              <a:rPr lang="ru-RU" sz="2000" baseline="30000" dirty="0" err="1">
                <a:latin typeface="Cambria Math" pitchFamily="18" charset="0"/>
                <a:ea typeface="Cambria Math" pitchFamily="18" charset="0"/>
              </a:rPr>
              <a:t>r</a:t>
            </a:r>
            <a:r>
              <a:rPr lang="ru-RU" sz="2000" i="1" dirty="0" err="1"/>
              <a:t>l</a:t>
            </a:r>
            <a:r>
              <a:rPr lang="en-US" sz="2000" i="1" dirty="0"/>
              <a:t>,</a:t>
            </a:r>
            <a:r>
              <a:rPr lang="ru-RU" sz="2000" i="1" dirty="0"/>
              <a:t> (</a:t>
            </a:r>
            <a:r>
              <a:rPr lang="ru-RU" sz="2000" i="1" dirty="0" err="1">
                <a:latin typeface="Cambria Math" pitchFamily="18" charset="0"/>
                <a:ea typeface="Cambria Math" pitchFamily="18" charset="0"/>
              </a:rPr>
              <a:t>p</a:t>
            </a:r>
            <a:r>
              <a:rPr lang="ru-RU" sz="2000" baseline="30000" dirty="0" err="1">
                <a:latin typeface="Cambria Math" pitchFamily="18" charset="0"/>
                <a:ea typeface="Cambria Math" pitchFamily="18" charset="0"/>
              </a:rPr>
              <a:t>r</a:t>
            </a:r>
            <a:r>
              <a:rPr lang="ru-RU" sz="2000" i="1" dirty="0"/>
              <a:t>,</a:t>
            </a:r>
            <a:r>
              <a:rPr lang="en-US" sz="2000" i="1" dirty="0"/>
              <a:t>l) = 1:</a:t>
            </a:r>
            <a:r>
              <a:rPr lang="ru-RU" sz="2000" i="1" dirty="0"/>
              <a:t> </a:t>
            </a:r>
            <a:r>
              <a:rPr lang="ru-RU" sz="2000" dirty="0">
                <a:latin typeface="Cambria Math"/>
                <a:ea typeface="Cambria Math"/>
              </a:rPr>
              <a:t>∃</a:t>
            </a:r>
            <a:r>
              <a:rPr lang="ru-RU" sz="2000" i="1" dirty="0">
                <a:latin typeface="Cambria Math"/>
                <a:ea typeface="Cambria Math"/>
              </a:rPr>
              <a:t>H</a:t>
            </a:r>
            <a:r>
              <a:rPr lang="ru-RU" sz="2000" dirty="0">
                <a:latin typeface="Cambria Math"/>
                <a:ea typeface="Cambria Math"/>
              </a:rPr>
              <a:t>≤</a:t>
            </a:r>
            <a:r>
              <a:rPr lang="ru-RU" sz="2000" i="1" dirty="0">
                <a:latin typeface="Cambria Math"/>
                <a:ea typeface="Cambria Math"/>
              </a:rPr>
              <a:t>G</a:t>
            </a:r>
            <a:r>
              <a:rPr lang="ru-RU" sz="2000" dirty="0">
                <a:latin typeface="Cambria Math"/>
                <a:ea typeface="Cambria Math"/>
              </a:rPr>
              <a:t>: |</a:t>
            </a:r>
            <a:r>
              <a:rPr lang="ru-RU" sz="2000" i="1" dirty="0">
                <a:latin typeface="Cambria Math"/>
                <a:ea typeface="Cambria Math"/>
              </a:rPr>
              <a:t>H</a:t>
            </a:r>
            <a:r>
              <a:rPr lang="ru-RU" sz="2000" dirty="0">
                <a:latin typeface="Cambria Math"/>
                <a:ea typeface="Cambria Math"/>
              </a:rPr>
              <a:t>|=</a:t>
            </a:r>
            <a:r>
              <a:rPr lang="ru-RU" sz="2000" i="1" dirty="0" err="1">
                <a:latin typeface="Cambria Math"/>
                <a:ea typeface="Cambria Math"/>
              </a:rPr>
              <a:t>p</a:t>
            </a:r>
            <a:r>
              <a:rPr lang="ru-RU" sz="2000" baseline="30000" dirty="0" err="1">
                <a:latin typeface="Cambria Math"/>
                <a:ea typeface="Cambria Math"/>
              </a:rPr>
              <a:t>r</a:t>
            </a:r>
            <a:endParaRPr lang="ru-RU" sz="20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28650" y="365126"/>
            <a:ext cx="643255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Доказательство теоремы. </a:t>
            </a:r>
            <a:br>
              <a:rPr lang="ru-RU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Дополнительные определения.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6865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200650" cy="13255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Доказательство теоремы. </a:t>
            </a:r>
            <a:br>
              <a:rPr lang="ru-RU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Вводные леммы.</a:t>
            </a:r>
            <a:endParaRPr lang="ru-RU" sz="32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90995" y="1487344"/>
            <a:ext cx="7268442" cy="975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Лемма 1. Если A, B – подгруппы G и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 AB=BA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, AB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 является подгруппой G.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59873" y="2682295"/>
            <a:ext cx="7429500" cy="2180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  <a:cs typeface="+mj-cs"/>
              </a:rPr>
              <a:t>Существование обратного элемента: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n-CL" sz="2000" dirty="0" smtClean="0">
                <a:latin typeface="Cambria Math" pitchFamily="18" charset="0"/>
                <a:ea typeface="Cambria Math" pitchFamily="18" charset="0"/>
                <a:cs typeface="+mj-cs"/>
              </a:rPr>
              <a:t>ab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  <a:cs typeface="+mj-cs"/>
              </a:rPr>
              <a:t>∈AB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b</a:t>
            </a:r>
            <a:r>
              <a:rPr lang="ru-RU" sz="2000" baseline="30000" dirty="0" smtClean="0"/>
              <a:t>-1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a</a:t>
            </a:r>
            <a:r>
              <a:rPr kumimoji="0" lang="ru-RU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-1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∈BA, AB=BA⟹b-1a-1∈AB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  <a:cs typeface="+mj-cs"/>
              </a:rPr>
              <a:t>abb</a:t>
            </a:r>
            <a:r>
              <a:rPr lang="ru-RU" sz="2000" baseline="30000" dirty="0" smtClean="0">
                <a:latin typeface="Cambria Math" pitchFamily="18" charset="0"/>
                <a:ea typeface="Cambria Math" pitchFamily="18" charset="0"/>
                <a:cs typeface="+mj-cs"/>
              </a:rPr>
              <a:t>-1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  <a:cs typeface="+mj-cs"/>
              </a:rPr>
              <a:t>a</a:t>
            </a:r>
            <a:r>
              <a:rPr lang="ru-RU" sz="2000" baseline="30000" dirty="0" smtClean="0">
                <a:latin typeface="Cambria Math" pitchFamily="18" charset="0"/>
                <a:ea typeface="Cambria Math" pitchFamily="18" charset="0"/>
                <a:cs typeface="+mj-cs"/>
              </a:rPr>
              <a:t>-1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  <a:cs typeface="+mj-cs"/>
              </a:rPr>
              <a:t>=e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 smtClean="0">
              <a:latin typeface="Cambria Math" pitchFamily="18" charset="0"/>
              <a:ea typeface="Cambria Math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Ассоциативность наследуется из 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  <a:cs typeface="+mj-cs"/>
              </a:rPr>
              <a:t>G, нейтральный элемент – из A и B.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z="1600" smtClean="0"/>
              <a:pPr/>
              <a:t>9</a:t>
            </a:fld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1076</TotalTime>
  <Words>905</Words>
  <Application>Microsoft Office PowerPoint</Application>
  <PresentationFormat>Экран (4:3)</PresentationFormat>
  <Paragraphs>132</Paragraphs>
  <Slides>16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Monotype Corsiva</vt:lpstr>
      <vt:lpstr>Office Theme</vt:lpstr>
      <vt:lpstr>Формула</vt:lpstr>
      <vt:lpstr>О существовании замощений в конечных группах</vt:lpstr>
      <vt:lpstr>Презентация PowerPoint</vt:lpstr>
      <vt:lpstr>Презентация PowerPoint</vt:lpstr>
      <vt:lpstr>Презентация PowerPoint</vt:lpstr>
      <vt:lpstr>Перенос понятия замощения на теорию групп</vt:lpstr>
      <vt:lpstr>Презентация PowerPoint</vt:lpstr>
      <vt:lpstr>Презентация PowerPoint</vt:lpstr>
      <vt:lpstr>Презентация PowerPoint</vt:lpstr>
      <vt:lpstr>Доказательство теоремы.  Вводные леммы.</vt:lpstr>
      <vt:lpstr>Доказательство теоремы.  Вводные леммы.</vt:lpstr>
      <vt:lpstr>Доказательство теоремы.  Вводные леммы.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Ринат</cp:lastModifiedBy>
  <cp:revision>152</cp:revision>
  <dcterms:created xsi:type="dcterms:W3CDTF">2018-09-04T12:10:47Z</dcterms:created>
  <dcterms:modified xsi:type="dcterms:W3CDTF">2019-06-03T08:38:22Z</dcterms:modified>
</cp:coreProperties>
</file>