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955" r:id="rId2"/>
    <p:sldId id="899" r:id="rId3"/>
    <p:sldId id="257" r:id="rId4"/>
    <p:sldId id="973" r:id="rId5"/>
    <p:sldId id="977" r:id="rId6"/>
    <p:sldId id="975" r:id="rId7"/>
    <p:sldId id="983" r:id="rId8"/>
    <p:sldId id="978" r:id="rId9"/>
    <p:sldId id="979" r:id="rId10"/>
    <p:sldId id="942" r:id="rId11"/>
    <p:sldId id="903" r:id="rId12"/>
    <p:sldId id="816" r:id="rId13"/>
    <p:sldId id="886" r:id="rId14"/>
    <p:sldId id="953" r:id="rId15"/>
    <p:sldId id="882" r:id="rId16"/>
    <p:sldId id="944" r:id="rId17"/>
    <p:sldId id="943" r:id="rId18"/>
    <p:sldId id="892" r:id="rId19"/>
    <p:sldId id="893" r:id="rId20"/>
    <p:sldId id="946" r:id="rId21"/>
    <p:sldId id="948" r:id="rId22"/>
    <p:sldId id="931" r:id="rId23"/>
    <p:sldId id="930" r:id="rId24"/>
    <p:sldId id="982" r:id="rId25"/>
    <p:sldId id="974" r:id="rId26"/>
    <p:sldId id="925" r:id="rId27"/>
    <p:sldId id="981" r:id="rId28"/>
    <p:sldId id="933" r:id="rId29"/>
    <p:sldId id="934" r:id="rId30"/>
    <p:sldId id="775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7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32" d="100"/>
          <a:sy n="132" d="100"/>
        </p:scale>
        <p:origin x="1896" y="10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DA20B9-2602-415C-A98A-91FC5F161A55}" type="datetimeFigureOut">
              <a:rPr lang="ru-RU" smtClean="0"/>
              <a:t>23.03.2025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40E34-D986-4A8B-86B2-5169D2CB6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820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7E0DB-47B1-4488-A83B-32C008299E4D}" type="datetimeFigureOut">
              <a:rPr lang="ru-RU" smtClean="0"/>
              <a:t>23.03.2025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7F0-C177-47FF-895D-882F0EE8A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476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7E0DB-47B1-4488-A83B-32C008299E4D}" type="datetimeFigureOut">
              <a:rPr lang="ru-RU" smtClean="0"/>
              <a:t>23.03.2025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7F0-C177-47FF-895D-882F0EE8A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097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7E0DB-47B1-4488-A83B-32C008299E4D}" type="datetimeFigureOut">
              <a:rPr lang="ru-RU" smtClean="0"/>
              <a:t>23.03.2025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7F0-C177-47FF-895D-882F0EE8A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900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TI_2 столб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10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-9525"/>
            <a:ext cx="6065838" cy="4163889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Shape 55"/>
          <p:cNvSpPr>
            <a:spLocks noGrp="1"/>
          </p:cNvSpPr>
          <p:nvPr>
            <p:ph type="body" sz="quarter" idx="1"/>
          </p:nvPr>
        </p:nvSpPr>
        <p:spPr>
          <a:xfrm>
            <a:off x="791766" y="2742925"/>
            <a:ext cx="7876336" cy="276520"/>
          </a:xfrm>
          <a:prstGeom prst="rect">
            <a:avLst/>
          </a:prstGeom>
        </p:spPr>
        <p:txBody>
          <a:bodyPr lIns="54372" tIns="54372" rIns="54372" bIns="54372"/>
          <a:lstStyle>
            <a:lvl1pPr marL="0" indent="0" algn="just" defTabSz="1087411">
              <a:lnSpc>
                <a:spcPts val="1300"/>
              </a:lnSpc>
              <a:spcBef>
                <a:spcPts val="60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571500" indent="-114300" algn="just" defTabSz="1087411">
              <a:lnSpc>
                <a:spcPts val="1300"/>
              </a:lnSpc>
              <a:spcBef>
                <a:spcPts val="600"/>
              </a:spcBef>
              <a:buClrTx/>
              <a:buSzPct val="100000"/>
              <a:buFontTx/>
              <a:defRPr sz="12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051559" indent="-137159" algn="just" defTabSz="1087411">
              <a:lnSpc>
                <a:spcPts val="1300"/>
              </a:lnSpc>
              <a:spcBef>
                <a:spcPts val="600"/>
              </a:spcBef>
              <a:buClrTx/>
              <a:buSzPct val="100000"/>
              <a:buFontTx/>
              <a:defRPr sz="12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524000" indent="-152400" algn="just" defTabSz="1087411">
              <a:lnSpc>
                <a:spcPts val="1300"/>
              </a:lnSpc>
              <a:spcBef>
                <a:spcPts val="600"/>
              </a:spcBef>
              <a:buClrTx/>
              <a:buSzPct val="100000"/>
              <a:buFontTx/>
              <a:defRPr sz="12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981200" indent="-152400" algn="just" defTabSz="1087411">
              <a:lnSpc>
                <a:spcPts val="1300"/>
              </a:lnSpc>
              <a:spcBef>
                <a:spcPts val="600"/>
              </a:spcBef>
              <a:buClrTx/>
              <a:buSzPct val="100000"/>
              <a:buFontTx/>
              <a:defRPr sz="12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xfrm>
            <a:off x="872397" y="1726900"/>
            <a:ext cx="3911480" cy="607005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600" b="0">
                <a:solidFill>
                  <a:srgbClr val="000820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sz="quarter" idx="13"/>
          </p:nvPr>
        </p:nvSpPr>
        <p:spPr>
          <a:xfrm>
            <a:off x="4859434" y="3356340"/>
            <a:ext cx="3808668" cy="3023360"/>
          </a:xfrm>
          <a:prstGeom prst="rect">
            <a:avLst/>
          </a:prstGeom>
        </p:spPr>
        <p:txBody>
          <a:bodyPr lIns="45718" tIns="45718" rIns="45718" bIns="45718"/>
          <a:lstStyle/>
          <a:p>
            <a:pPr marL="228600" indent="-228600">
              <a:buClrTx/>
              <a:buSzPct val="100000"/>
              <a:buFont typeface="Arial"/>
              <a:defRPr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58" name="Shape 58"/>
          <p:cNvSpPr>
            <a:spLocks noGrp="1"/>
          </p:cNvSpPr>
          <p:nvPr>
            <p:ph type="body" sz="quarter" idx="14"/>
          </p:nvPr>
        </p:nvSpPr>
        <p:spPr>
          <a:xfrm>
            <a:off x="785710" y="3356340"/>
            <a:ext cx="3808668" cy="3023360"/>
          </a:xfrm>
          <a:prstGeom prst="rect">
            <a:avLst/>
          </a:prstGeom>
        </p:spPr>
        <p:txBody>
          <a:bodyPr lIns="45718" tIns="45718" rIns="45718" bIns="45718"/>
          <a:lstStyle/>
          <a:p>
            <a:pPr marL="228600" indent="-228600">
              <a:buClrTx/>
              <a:buSzPct val="100000"/>
              <a:buFont typeface="Arial"/>
              <a:defRPr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pic>
        <p:nvPicPr>
          <p:cNvPr id="59" name="image12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3159" y="-2"/>
            <a:ext cx="2440841" cy="2290074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Shape 60"/>
          <p:cNvSpPr>
            <a:spLocks noGrp="1"/>
          </p:cNvSpPr>
          <p:nvPr>
            <p:ph type="sldNum" sz="quarter" idx="2"/>
          </p:nvPr>
        </p:nvSpPr>
        <p:spPr>
          <a:xfrm>
            <a:off x="8483534" y="6309320"/>
            <a:ext cx="336938" cy="284679"/>
          </a:xfrm>
          <a:prstGeom prst="rect">
            <a:avLst/>
          </a:prstGeom>
        </p:spPr>
        <p:txBody>
          <a:bodyPr lIns="34283" tIns="34283" rIns="34283" bIns="34283" anchor="t"/>
          <a:lstStyle>
            <a:lvl1pPr algn="l">
              <a:defRPr sz="1400" baseline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Lato Light"/>
                <a:cs typeface="Lato Light"/>
                <a:sym typeface="Lato Light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444815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7E0DB-47B1-4488-A83B-32C008299E4D}" type="datetimeFigureOut">
              <a:rPr lang="ru-RU" smtClean="0"/>
              <a:t>23.03.2025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7F0-C177-47FF-895D-882F0EE8A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008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7E0DB-47B1-4488-A83B-32C008299E4D}" type="datetimeFigureOut">
              <a:rPr lang="ru-RU" smtClean="0"/>
              <a:t>23.03.2025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7F0-C177-47FF-895D-882F0EE8A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19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7E0DB-47B1-4488-A83B-32C008299E4D}" type="datetimeFigureOut">
              <a:rPr lang="ru-RU" smtClean="0"/>
              <a:t>23.03.2025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7F0-C177-47FF-895D-882F0EE8A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770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7E0DB-47B1-4488-A83B-32C008299E4D}" type="datetimeFigureOut">
              <a:rPr lang="ru-RU" smtClean="0"/>
              <a:t>23.03.2025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7F0-C177-47FF-895D-882F0EE8A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337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7E0DB-47B1-4488-A83B-32C008299E4D}" type="datetimeFigureOut">
              <a:rPr lang="ru-RU" smtClean="0"/>
              <a:t>23.03.2025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7F0-C177-47FF-895D-882F0EE8A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743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7E0DB-47B1-4488-A83B-32C008299E4D}" type="datetimeFigureOut">
              <a:rPr lang="ru-RU" smtClean="0"/>
              <a:t>23.03.2025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7F0-C177-47FF-895D-882F0EE8A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913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7E0DB-47B1-4488-A83B-32C008299E4D}" type="datetimeFigureOut">
              <a:rPr lang="ru-RU" smtClean="0"/>
              <a:t>23.03.2025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7F0-C177-47FF-895D-882F0EE8A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657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7E0DB-47B1-4488-A83B-32C008299E4D}" type="datetimeFigureOut">
              <a:rPr lang="ru-RU" smtClean="0"/>
              <a:t>23.03.2025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7F0-C177-47FF-895D-882F0EE8A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224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E0DB-47B1-4488-A83B-32C008299E4D}" type="datetimeFigureOut">
              <a:rPr lang="ru-RU" smtClean="0"/>
              <a:t>23.03.2025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3F7F0-C177-47FF-895D-882F0EE8A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994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tiff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png"/><Relationship Id="rId7" Type="http://schemas.openxmlformats.org/officeDocument/2006/relationships/image" Target="../media/image85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1.jpeg"/><Relationship Id="rId7" Type="http://schemas.openxmlformats.org/officeDocument/2006/relationships/image" Target="../media/image97.png"/><Relationship Id="rId12" Type="http://schemas.openxmlformats.org/officeDocument/2006/relationships/image" Target="../media/image14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11" Type="http://schemas.openxmlformats.org/officeDocument/2006/relationships/image" Target="../media/image101.jpeg"/><Relationship Id="rId5" Type="http://schemas.openxmlformats.org/officeDocument/2006/relationships/image" Target="../media/image90.png"/><Relationship Id="rId10" Type="http://schemas.openxmlformats.org/officeDocument/2006/relationships/image" Target="../media/image100.png"/><Relationship Id="rId4" Type="http://schemas.openxmlformats.org/officeDocument/2006/relationships/image" Target="../media/image96.png"/><Relationship Id="rId9" Type="http://schemas.openxmlformats.org/officeDocument/2006/relationships/image" Target="../media/image9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1.jpeg"/><Relationship Id="rId7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93.png"/><Relationship Id="rId10" Type="http://schemas.openxmlformats.org/officeDocument/2006/relationships/image" Target="../media/image106.jpeg"/><Relationship Id="rId4" Type="http://schemas.openxmlformats.org/officeDocument/2006/relationships/image" Target="../media/image96.png"/><Relationship Id="rId9" Type="http://schemas.openxmlformats.org/officeDocument/2006/relationships/image" Target="../media/image10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hyperlink" Target="mailto:sirozha@gmail.com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0060" y="1700808"/>
            <a:ext cx="7920880" cy="2376264"/>
          </a:xfrm>
        </p:spPr>
        <p:txBody>
          <a:bodyPr>
            <a:normAutofit/>
          </a:bodyPr>
          <a:lstStyle/>
          <a:p>
            <a:pPr algn="l"/>
            <a:r>
              <a:rPr lang="ru-RU" b="1" dirty="0"/>
              <a:t>Современные инструменты выявления талантов </a:t>
            </a:r>
            <a:br>
              <a:rPr lang="ru-RU" b="1" dirty="0"/>
            </a:br>
            <a:r>
              <a:rPr lang="ru-RU" b="1" dirty="0"/>
              <a:t>в области наук о жизни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3204" y="4365104"/>
            <a:ext cx="9001000" cy="2304256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Сергей Евгеньевич Седых</a:t>
            </a:r>
          </a:p>
          <a:p>
            <a:pPr algn="l"/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кандидат биологических наук</a:t>
            </a:r>
          </a:p>
          <a:p>
            <a:pPr algn="l"/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Институт химической биологии и фундаментальной медицины СО РАН</a:t>
            </a:r>
          </a:p>
          <a:p>
            <a:pPr algn="l"/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Новосибирский государственный университет, СУНЦ НГУ</a:t>
            </a:r>
          </a:p>
          <a:p>
            <a:pPr algn="l"/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Комиссия РАН по популяризации науки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0147D3B-CFBD-EA13-BB47-A32145DA2F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" t="2511" r="9569" b="1386"/>
          <a:stretch/>
        </p:blipFill>
        <p:spPr bwMode="auto">
          <a:xfrm>
            <a:off x="6945477" y="116632"/>
            <a:ext cx="2038463" cy="1512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3299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DC890A3-B32B-43A9-B8DB-9F6287798848}"/>
              </a:ext>
            </a:extLst>
          </p:cNvPr>
          <p:cNvSpPr txBox="1">
            <a:spLocks/>
          </p:cNvSpPr>
          <p:nvPr/>
        </p:nvSpPr>
        <p:spPr>
          <a:xfrm>
            <a:off x="86337" y="81280"/>
            <a:ext cx="8912457" cy="1043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latin typeface="+mn-lt"/>
              </a:rPr>
              <a:t>«Большие вызовы»: всероссийский </a:t>
            </a:r>
            <a:r>
              <a:rPr lang="ru-RU" sz="4000" b="1" dirty="0">
                <a:solidFill>
                  <a:srgbClr val="0070C0"/>
                </a:solidFill>
                <a:latin typeface="+mn-lt"/>
              </a:rPr>
              <a:t>конкурс</a:t>
            </a:r>
            <a:r>
              <a:rPr lang="ru-RU" sz="4000" b="1" dirty="0">
                <a:latin typeface="+mn-lt"/>
              </a:rPr>
              <a:t> научно-технологических проектов</a:t>
            </a:r>
          </a:p>
        </p:txBody>
      </p:sp>
      <p:pic>
        <p:nvPicPr>
          <p:cNvPr id="13" name="Picture 2" descr="ÐÐ°ÑÑÐ¸Ð½ÐºÐ¸ Ð¿Ð¾ Ð·Ð°Ð¿ÑÐ¾ÑÑ ÑÐ¸ÑÐ¸ÑÑ ÑÐ¾ÑÐ¸">
            <a:extLst>
              <a:ext uri="{FF2B5EF4-FFF2-40B4-BE49-F238E27FC236}">
                <a16:creationId xmlns:a16="http://schemas.microsoft.com/office/drawing/2014/main" id="{E5FB1BF2-5381-45E3-9456-91B47ECA0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129" y="4056485"/>
            <a:ext cx="4159999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BBBC4C-2EA9-45B8-92CC-F4805FD4D5EC}"/>
              </a:ext>
            </a:extLst>
          </p:cNvPr>
          <p:cNvSpPr txBox="1"/>
          <p:nvPr/>
        </p:nvSpPr>
        <p:spPr>
          <a:xfrm>
            <a:off x="5902309" y="5733256"/>
            <a:ext cx="3228323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k</a:t>
            </a:r>
            <a:r>
              <a:rPr lang="en-US" sz="2400" b="1" dirty="0">
                <a:solidFill>
                  <a:srgbClr val="0070C0"/>
                </a:solidFill>
                <a:latin typeface="+mn-lt"/>
              </a:rPr>
              <a:t>onkurs.sochisirius.ru 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798" y="1234830"/>
            <a:ext cx="4595661" cy="42192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71" y="1330458"/>
            <a:ext cx="4147049" cy="23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57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4502A2-68B4-ABEB-8852-4AFF324BC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43" y="1147793"/>
            <a:ext cx="7709990" cy="5291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DC890A3-B32B-43A9-B8DB-9F628779884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80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latin typeface="+mn-lt"/>
              </a:rPr>
              <a:t>Большие вызовы – проектная смена </a:t>
            </a:r>
            <a:r>
              <a:rPr lang="ru-RU" sz="3600" b="1" dirty="0">
                <a:solidFill>
                  <a:schemeClr val="accent1"/>
                </a:solidFill>
                <a:latin typeface="+mn-lt"/>
              </a:rPr>
              <a:t>в июле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002A62-5575-224F-C9C7-9CF6C507EBDE}"/>
              </a:ext>
            </a:extLst>
          </p:cNvPr>
          <p:cNvSpPr txBox="1"/>
          <p:nvPr/>
        </p:nvSpPr>
        <p:spPr>
          <a:xfrm>
            <a:off x="6858002" y="2105093"/>
            <a:ext cx="2285998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bigchallenges.ru</a:t>
            </a:r>
            <a:endParaRPr lang="ru-RU" sz="2400" b="1" dirty="0">
              <a:solidFill>
                <a:schemeClr val="accent1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5132422-E83A-1610-F468-BE182942FFE8}"/>
              </a:ext>
            </a:extLst>
          </p:cNvPr>
          <p:cNvSpPr/>
          <p:nvPr/>
        </p:nvSpPr>
        <p:spPr>
          <a:xfrm>
            <a:off x="687977" y="5338354"/>
            <a:ext cx="3082834" cy="1027612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BDD892-726B-13BD-9827-B44E98A85498}"/>
              </a:ext>
            </a:extLst>
          </p:cNvPr>
          <p:cNvSpPr txBox="1"/>
          <p:nvPr/>
        </p:nvSpPr>
        <p:spPr>
          <a:xfrm>
            <a:off x="7249886" y="3925779"/>
            <a:ext cx="1894114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  <a:prstDash val="sysDash"/>
          </a:ln>
        </p:spPr>
        <p:txBody>
          <a:bodyPr wrap="square">
            <a:spAutoFit/>
          </a:bodyPr>
          <a:lstStyle/>
          <a:p>
            <a:r>
              <a:rPr lang="ru-RU" sz="1800" b="1" dirty="0" err="1"/>
              <a:t>Агробио</a:t>
            </a:r>
            <a:r>
              <a:rPr lang="ru-RU" sz="1800" b="1" dirty="0"/>
              <a:t> 2023:</a:t>
            </a:r>
          </a:p>
          <a:p>
            <a:r>
              <a:rPr lang="ru-RU" b="1" dirty="0"/>
              <a:t>- 30 участников</a:t>
            </a:r>
          </a:p>
          <a:p>
            <a:r>
              <a:rPr lang="ru-RU" sz="1800" b="1" dirty="0"/>
              <a:t>- из 21 региона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63919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+mn-lt"/>
              </a:rPr>
              <a:t>Большие вызовы – 202</a:t>
            </a:r>
            <a:r>
              <a:rPr lang="en-US" sz="3600" b="1" dirty="0">
                <a:latin typeface="+mn-lt"/>
              </a:rPr>
              <a:t>2</a:t>
            </a:r>
            <a:r>
              <a:rPr lang="ru-RU" sz="3600" b="1" dirty="0">
                <a:latin typeface="+mn-lt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751" y="1052736"/>
            <a:ext cx="4511490" cy="34563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1557" y="1196752"/>
            <a:ext cx="3930858" cy="51837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6" y="4577230"/>
            <a:ext cx="1796469" cy="2015824"/>
          </a:xfrm>
          <a:prstGeom prst="rect">
            <a:avLst/>
          </a:prstGeom>
        </p:spPr>
      </p:pic>
      <p:pic>
        <p:nvPicPr>
          <p:cNvPr id="1026" name="Picture 2" descr="  Мы уже писали об эксперименте, который начала естественно-научная лаборатория детского сада «Сириус» в мае. Недавно он успешно завершился.-1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725144"/>
            <a:ext cx="2810988" cy="1869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18819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514" y="155062"/>
            <a:ext cx="7886700" cy="975582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+mn-lt"/>
              </a:rPr>
              <a:t>Региональный центр «Альтаир»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262" y="1381607"/>
            <a:ext cx="6356495" cy="285058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dirty="0"/>
              <a:t>Региональный центр выявления, поддержки и развития способностей и талантов у детей и молодежи «Альтаир» создан в соответствии с учетом перечня поручений Послания Президента Российской Федерации в целях достижения результатов, предусмотренных Стратегией научно-технического развития Российской Федерации, Концепцией подготовки спортивного резерва в Российской Федерации до 2025 года и Стратегией государственной культурной политики на период до 2030 года.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0611" y="3150891"/>
            <a:ext cx="2345924" cy="19063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0611" y="1184123"/>
            <a:ext cx="2344390" cy="184379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17922" y="4483152"/>
            <a:ext cx="62911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С 2019 года реализовано более 80 образовательных программ, более 35 мероприятий по выявлению выдающихся способностей и высокой мотивации детей и молодежи. </a:t>
            </a:r>
            <a:r>
              <a:rPr lang="ru-RU" sz="2000" b="1" dirty="0">
                <a:solidFill>
                  <a:schemeClr val="accent1"/>
                </a:solidFill>
              </a:rPr>
              <a:t>Охват – более 15 000 школьников Новосибирской области. Проведено 15 мероприятий для 750 педагогов Новосибирской области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B2AB52-378B-BAE9-7286-99517EC5CAC2}"/>
              </a:ext>
            </a:extLst>
          </p:cNvPr>
          <p:cNvSpPr txBox="1"/>
          <p:nvPr/>
        </p:nvSpPr>
        <p:spPr>
          <a:xfrm>
            <a:off x="6259852" y="6129459"/>
            <a:ext cx="28251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altairdonso.ru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FAC3CE-6DE2-68FD-CBCF-9841D63DBC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0611" y="5181939"/>
            <a:ext cx="2344390" cy="87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274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DC890A3-B32B-43A9-B8DB-9F6287798848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3999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latin typeface="+mn-lt"/>
              </a:rPr>
              <a:t>Региональный центр «Альтаир»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1A227F13-E966-465F-8E3A-B6D374619FD9}"/>
              </a:ext>
            </a:extLst>
          </p:cNvPr>
          <p:cNvSpPr txBox="1">
            <a:spLocks/>
          </p:cNvSpPr>
          <p:nvPr/>
        </p:nvSpPr>
        <p:spPr>
          <a:xfrm>
            <a:off x="135360" y="1632030"/>
            <a:ext cx="4463648" cy="4317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/>
              <a:t>Альтаир обеспечивает </a:t>
            </a:r>
            <a:r>
              <a:rPr lang="ru-RU" sz="2400" b="1" dirty="0"/>
              <a:t>прямой контакт </a:t>
            </a:r>
            <a:r>
              <a:rPr lang="ru-RU" sz="2400" dirty="0"/>
              <a:t>ученых с одаренными школьниками </a:t>
            </a:r>
          </a:p>
          <a:p>
            <a:pPr marL="0" indent="0">
              <a:buNone/>
            </a:pPr>
            <a:r>
              <a:rPr lang="ru-RU" sz="2400" dirty="0"/>
              <a:t>Приобщение школьников всей России к </a:t>
            </a:r>
            <a:r>
              <a:rPr lang="ru-RU" sz="2400" b="1" dirty="0"/>
              <a:t>практикам будущего </a:t>
            </a:r>
            <a:r>
              <a:rPr lang="ru-RU" sz="2400" dirty="0"/>
              <a:t>(геномное редактирование, изучение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древней ДНК</a:t>
            </a:r>
            <a:r>
              <a:rPr lang="ru-RU" sz="2400" dirty="0"/>
              <a:t>) </a:t>
            </a:r>
          </a:p>
          <a:p>
            <a:pPr marL="0" indent="0">
              <a:buNone/>
            </a:pPr>
            <a:r>
              <a:rPr lang="ru-RU" sz="2400" b="1" dirty="0"/>
              <a:t>Работа</a:t>
            </a:r>
            <a:r>
              <a:rPr lang="ru-RU" sz="2400" dirty="0"/>
              <a:t> с учителями и наставниками</a:t>
            </a:r>
          </a:p>
          <a:p>
            <a:pPr marL="0" indent="0">
              <a:buNone/>
            </a:pPr>
            <a:r>
              <a:rPr lang="ru-RU" sz="2400" b="1" dirty="0"/>
              <a:t>Подготовка</a:t>
            </a:r>
            <a:r>
              <a:rPr lang="ru-RU" sz="2400" dirty="0"/>
              <a:t> к олимпиадам </a:t>
            </a:r>
            <a:br>
              <a:rPr lang="ru-RU" sz="2400" dirty="0"/>
            </a:br>
            <a:r>
              <a:rPr lang="ru-RU" sz="2400" dirty="0"/>
              <a:t>и проектным конкурсам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8F6557A-8613-960C-1A17-808ACE2860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759" y="1556792"/>
            <a:ext cx="3870055" cy="2176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D3A189-9A69-B42D-A8A3-2E8EDDB3E4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4221088"/>
            <a:ext cx="3932759" cy="2216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0CD0D0-42CD-2693-75C1-2DE2D0E544E9}"/>
              </a:ext>
            </a:extLst>
          </p:cNvPr>
          <p:cNvSpPr txBox="1"/>
          <p:nvPr/>
        </p:nvSpPr>
        <p:spPr>
          <a:xfrm>
            <a:off x="0" y="6135421"/>
            <a:ext cx="27718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vk.com/</a:t>
            </a:r>
            <a:r>
              <a:rPr lang="en-US" sz="2400" b="1" dirty="0" err="1">
                <a:solidFill>
                  <a:srgbClr val="0070C0"/>
                </a:solidFill>
              </a:rPr>
              <a:t>altair_rc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737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250B10-9967-4E05-B0F2-7CE48504D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7308304" cy="1371600"/>
          </a:xfrm>
        </p:spPr>
        <p:txBody>
          <a:bodyPr>
            <a:normAutofit/>
          </a:bodyPr>
          <a:lstStyle/>
          <a:p>
            <a:r>
              <a:rPr lang="ru-RU" altLang="ru-RU" sz="3600" b="1" dirty="0">
                <a:latin typeface="+mn-lt"/>
              </a:rPr>
              <a:t>Фонд «Поддержка проектов </a:t>
            </a:r>
            <a:br>
              <a:rPr lang="ru-RU" altLang="ru-RU" sz="3600" b="1" dirty="0">
                <a:latin typeface="+mn-lt"/>
              </a:rPr>
            </a:br>
            <a:r>
              <a:rPr lang="ru-RU" altLang="ru-RU" sz="3600" b="1" dirty="0">
                <a:latin typeface="+mn-lt"/>
              </a:rPr>
              <a:t>в области образования»</a:t>
            </a:r>
            <a:endParaRPr lang="ru-RU" altLang="ru-RU" sz="3600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4756" y="208535"/>
            <a:ext cx="1370052" cy="116306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8383" y="1690689"/>
            <a:ext cx="580884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200" b="1" dirty="0"/>
              <a:t>Миссия </a:t>
            </a:r>
            <a:r>
              <a:rPr lang="ru-RU" altLang="ru-RU" sz="2200" dirty="0"/>
              <a:t>– развитие кадрового потенциала по направлениям СНТР РФ путем создания, апробации и масштабирования </a:t>
            </a:r>
            <a:r>
              <a:rPr lang="ru-RU" altLang="ru-RU" sz="2200" dirty="0">
                <a:solidFill>
                  <a:schemeClr val="accent1"/>
                </a:solidFill>
              </a:rPr>
              <a:t>новых образовательных практик</a:t>
            </a:r>
            <a:r>
              <a:rPr lang="ru-RU" altLang="ru-RU" sz="2200" dirty="0"/>
              <a:t>. Развитие интеллектуального потенциала образования, науки и инноваций на перспективу</a:t>
            </a:r>
            <a:endParaRPr lang="ru-RU" altLang="ru-RU" sz="2200" b="1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200" b="1" dirty="0"/>
              <a:t>Цель </a:t>
            </a:r>
            <a:r>
              <a:rPr lang="ru-RU" altLang="ru-RU" sz="2200" dirty="0"/>
              <a:t>–</a:t>
            </a:r>
            <a:r>
              <a:rPr lang="ru-RU" altLang="ru-RU" sz="2200" b="1" dirty="0"/>
              <a:t> </a:t>
            </a:r>
            <a:r>
              <a:rPr lang="ru-RU" altLang="ru-RU" sz="2200" dirty="0"/>
              <a:t>профориентация школьников и студентов, расширение границ представления о профессиях будущего, мотивация заниматься научно-технической деятельностью</a:t>
            </a:r>
          </a:p>
        </p:txBody>
      </p:sp>
      <p:pic>
        <p:nvPicPr>
          <p:cNvPr id="6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5396" y="1868558"/>
            <a:ext cx="2520000" cy="1512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10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35396" y="3724975"/>
            <a:ext cx="2520000" cy="1181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3634979" y="5449136"/>
            <a:ext cx="54286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 dirty="0"/>
              <a:t>В 2024 году по сетевым проектам Фонда «Образование» работали более 6000 участников из </a:t>
            </a:r>
            <a:r>
              <a:rPr lang="en-US" altLang="ru-RU" sz="2400" b="1" dirty="0"/>
              <a:t>75 </a:t>
            </a:r>
            <a:r>
              <a:rPr lang="ru-RU" altLang="ru-RU" sz="2400" b="1" dirty="0"/>
              <a:t>регионов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6C9866-49DA-B473-3816-DF1CC8342190}"/>
              </a:ext>
            </a:extLst>
          </p:cNvPr>
          <p:cNvSpPr txBox="1"/>
          <p:nvPr/>
        </p:nvSpPr>
        <p:spPr>
          <a:xfrm>
            <a:off x="0" y="5799630"/>
            <a:ext cx="28803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/>
                </a:solidFill>
              </a:rPr>
              <a:t>vk.com/fond_edu</a:t>
            </a:r>
          </a:p>
        </p:txBody>
      </p:sp>
    </p:spTree>
    <p:extLst>
      <p:ext uri="{BB962C8B-B14F-4D97-AF65-F5344CB8AC3E}">
        <p14:creationId xmlns:p14="http://schemas.microsoft.com/office/powerpoint/2010/main" val="2297698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52736"/>
          </a:xfrm>
        </p:spPr>
        <p:txBody>
          <a:bodyPr>
            <a:noAutofit/>
          </a:bodyPr>
          <a:lstStyle/>
          <a:p>
            <a:pPr marL="0" indent="0"/>
            <a:r>
              <a:rPr lang="ru-RU" sz="3600" b="1" dirty="0">
                <a:latin typeface="+mn-lt"/>
              </a:rPr>
              <a:t>Открытие-ориентированные программы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C1447F-823D-DC48-94A9-622DD9A6B6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97"/>
          <a:stretch/>
        </p:blipFill>
        <p:spPr>
          <a:xfrm>
            <a:off x="4548543" y="1333718"/>
            <a:ext cx="1090800" cy="1090800"/>
          </a:xfrm>
          <a:prstGeom prst="ellipse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B9AF5F-6142-014D-AB97-DCD9BC9E7080}"/>
              </a:ext>
            </a:extLst>
          </p:cNvPr>
          <p:cNvSpPr txBox="1"/>
          <p:nvPr/>
        </p:nvSpPr>
        <p:spPr>
          <a:xfrm>
            <a:off x="4007592" y="2561518"/>
            <a:ext cx="233673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i="1" dirty="0">
                <a:ea typeface="Source Sans Pro Light" panose="020B0403030403020204" pitchFamily="34" charset="0"/>
              </a:rPr>
              <a:t>научный руководитель </a:t>
            </a:r>
          </a:p>
          <a:p>
            <a:pPr algn="ctr"/>
            <a:r>
              <a:rPr lang="ru-RU" sz="1400" i="1" dirty="0">
                <a:ea typeface="Source Sans Pro Light" panose="020B0403030403020204" pitchFamily="34" charset="0"/>
              </a:rPr>
              <a:t>Власов В. В. – академик РАН</a:t>
            </a:r>
          </a:p>
          <a:p>
            <a:pPr algn="ctr"/>
            <a:r>
              <a:rPr lang="ru-RU" sz="1400" i="1" dirty="0">
                <a:ea typeface="Source Sans Pro Light" panose="020B0403030403020204" pitchFamily="34" charset="0"/>
              </a:rPr>
              <a:t>ИХБФМ СО РАН, НГУ</a:t>
            </a:r>
          </a:p>
        </p:txBody>
      </p:sp>
      <p:pic>
        <p:nvPicPr>
          <p:cNvPr id="11" name="Picture 2" descr="E:\Files\GoogleDrive\science_kids\Microb\Презентации\mg_foto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6953" y="3682892"/>
            <a:ext cx="1090800" cy="10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3B9AF5F-6142-014D-AB97-DCD9BC9E7080}"/>
              </a:ext>
            </a:extLst>
          </p:cNvPr>
          <p:cNvSpPr txBox="1"/>
          <p:nvPr/>
        </p:nvSpPr>
        <p:spPr>
          <a:xfrm>
            <a:off x="4282279" y="4893638"/>
            <a:ext cx="18309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i="1" dirty="0" err="1">
                <a:ea typeface="Source Sans Pro Light" panose="020B0403030403020204" pitchFamily="34" charset="0"/>
              </a:rPr>
              <a:t>Галямова</a:t>
            </a:r>
            <a:r>
              <a:rPr lang="ru-RU" sz="1400" i="1" dirty="0">
                <a:ea typeface="Source Sans Pro Light" panose="020B0403030403020204" pitchFamily="34" charset="0"/>
              </a:rPr>
              <a:t> М. Р. </a:t>
            </a:r>
          </a:p>
          <a:p>
            <a:pPr algn="ctr"/>
            <a:r>
              <a:rPr lang="ru-RU" sz="1400" i="1" dirty="0" err="1">
                <a:ea typeface="Source Sans Pro Light" panose="020B0403030403020204" pitchFamily="34" charset="0"/>
              </a:rPr>
              <a:t>Хелснет</a:t>
            </a:r>
            <a:r>
              <a:rPr lang="ru-RU" sz="1400" i="1" dirty="0">
                <a:ea typeface="Source Sans Pro Light" panose="020B0403030403020204" pitchFamily="34" charset="0"/>
              </a:rPr>
              <a:t> НТИ, НГУ</a:t>
            </a:r>
          </a:p>
          <a:p>
            <a:pPr algn="ctr"/>
            <a:r>
              <a:rPr lang="ru-RU" sz="1400" i="1" dirty="0">
                <a:ea typeface="Source Sans Pro Light" panose="020B0403030403020204" pitchFamily="34" charset="0"/>
              </a:rPr>
              <a:t>Фонд «Образование»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281" y="961011"/>
            <a:ext cx="3330894" cy="467134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C54E6A3-EB52-A242-AC38-A0FED41CA3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7" r="-3"/>
          <a:stretch/>
        </p:blipFill>
        <p:spPr>
          <a:xfrm>
            <a:off x="6899075" y="3682892"/>
            <a:ext cx="1090800" cy="1090800"/>
          </a:xfrm>
          <a:prstGeom prst="ellipse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3B9AF5F-6142-014D-AB97-DCD9BC9E7080}"/>
              </a:ext>
            </a:extLst>
          </p:cNvPr>
          <p:cNvSpPr txBox="1"/>
          <p:nvPr/>
        </p:nvSpPr>
        <p:spPr>
          <a:xfrm>
            <a:off x="6530399" y="4917827"/>
            <a:ext cx="18309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i="1" dirty="0">
                <a:ea typeface="Source Sans Pro Light" panose="020B0403030403020204" pitchFamily="34" charset="0"/>
              </a:rPr>
              <a:t>Седых С. Е. – к. б. н. </a:t>
            </a:r>
            <a:br>
              <a:rPr lang="ru-RU" sz="1400" i="1" dirty="0">
                <a:ea typeface="Source Sans Pro Light" panose="020B0403030403020204" pitchFamily="34" charset="0"/>
              </a:rPr>
            </a:br>
            <a:r>
              <a:rPr lang="ru-RU" sz="1400" i="1" dirty="0">
                <a:ea typeface="Source Sans Pro Light" panose="020B0403030403020204" pitchFamily="34" charset="0"/>
              </a:rPr>
              <a:t>ИХБФМ СО РАН, НГУ </a:t>
            </a:r>
            <a:br>
              <a:rPr lang="ru-RU" sz="1400" i="1" dirty="0">
                <a:ea typeface="Source Sans Pro Light" panose="020B0403030403020204" pitchFamily="34" charset="0"/>
              </a:rPr>
            </a:br>
            <a:r>
              <a:rPr lang="ru-RU" sz="1400" i="1" dirty="0">
                <a:ea typeface="Source Sans Pro Light" panose="020B0403030403020204" pitchFamily="34" charset="0"/>
              </a:rPr>
              <a:t>Фонд «Образование»</a:t>
            </a:r>
          </a:p>
        </p:txBody>
      </p:sp>
      <p:pic>
        <p:nvPicPr>
          <p:cNvPr id="16" name="Picture 3" descr="E:\Files\GoogleDrive\science_kids\Microb\Презентации\en_foto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9875" y="1228491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3B9AF5F-6142-014D-AB97-DCD9BC9E7080}"/>
              </a:ext>
            </a:extLst>
          </p:cNvPr>
          <p:cNvSpPr txBox="1"/>
          <p:nvPr/>
        </p:nvSpPr>
        <p:spPr>
          <a:xfrm>
            <a:off x="6448641" y="2465083"/>
            <a:ext cx="20024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i="1" dirty="0">
                <a:ea typeface="Source Sans Pro Light" panose="020B0403030403020204" pitchFamily="34" charset="0"/>
              </a:rPr>
              <a:t>Воронина Е. Н. – к. б. н. </a:t>
            </a:r>
            <a:br>
              <a:rPr lang="ru-RU" sz="1400" i="1" dirty="0">
                <a:ea typeface="Source Sans Pro Light" panose="020B0403030403020204" pitchFamily="34" charset="0"/>
              </a:rPr>
            </a:br>
            <a:r>
              <a:rPr lang="ru-RU" sz="1400" i="1" dirty="0">
                <a:ea typeface="Source Sans Pro Light" panose="020B0403030403020204" pitchFamily="34" charset="0"/>
              </a:rPr>
              <a:t>ИХБФМ СО РАН, НГУ </a:t>
            </a:r>
            <a:br>
              <a:rPr lang="ru-RU" sz="1400" i="1" dirty="0">
                <a:ea typeface="Source Sans Pro Light" panose="020B0403030403020204" pitchFamily="34" charset="0"/>
              </a:rPr>
            </a:br>
            <a:r>
              <a:rPr lang="ru-RU" sz="1400" i="1" dirty="0">
                <a:ea typeface="Source Sans Pro Light" panose="020B0403030403020204" pitchFamily="34" charset="0"/>
              </a:rPr>
              <a:t>доцент СУНЦ НГУ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562" y="5785107"/>
            <a:ext cx="1058371" cy="898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6665" y="5706744"/>
            <a:ext cx="2063756" cy="9607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075" y="6025449"/>
            <a:ext cx="2094815" cy="619829"/>
          </a:xfrm>
          <a:prstGeom prst="rect">
            <a:avLst/>
          </a:prstGeom>
        </p:spPr>
      </p:pic>
      <p:pic>
        <p:nvPicPr>
          <p:cNvPr id="19" name="Picture 2" descr="Альтаир">
            <a:extLst>
              <a:ext uri="{FF2B5EF4-FFF2-40B4-BE49-F238E27FC236}">
                <a16:creationId xmlns:a16="http://schemas.microsoft.com/office/drawing/2014/main" id="{9B288136-AB0E-4B4A-B1E1-D324FE13E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1221" y="5735111"/>
            <a:ext cx="948469" cy="94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561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957E2B-2541-56BE-5AF1-75AC82B6CA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3417" y="2854344"/>
            <a:ext cx="2094522" cy="130747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6654801" cy="1507066"/>
          </a:xfrm>
        </p:spPr>
        <p:txBody>
          <a:bodyPr>
            <a:noAutofit/>
          </a:bodyPr>
          <a:lstStyle/>
          <a:p>
            <a:pPr marL="0" indent="0" algn="ctr"/>
            <a:r>
              <a:rPr lang="ru-RU" sz="3200" b="1" dirty="0">
                <a:latin typeface="+mn-lt"/>
              </a:rPr>
              <a:t>Гражданская наука, научное волонтерство и научный туризм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819B00-B222-5370-0560-8C9D72B25004}"/>
              </a:ext>
            </a:extLst>
          </p:cNvPr>
          <p:cNvSpPr txBox="1"/>
          <p:nvPr/>
        </p:nvSpPr>
        <p:spPr>
          <a:xfrm>
            <a:off x="282357" y="4190685"/>
            <a:ext cx="649903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20C22"/>
                </a:solidFill>
              </a:rPr>
              <a:t>П</a:t>
            </a:r>
            <a:r>
              <a:rPr lang="ru-RU" b="0" i="0" dirty="0">
                <a:solidFill>
                  <a:srgbClr val="020C22"/>
                </a:solidFill>
                <a:effectLst/>
              </a:rPr>
              <a:t>ри участии органов исполнительной власти субъектов Российской Федерации, на территориях которых расположены значимые объекты научно-исследовательской и образовательной инфраструктуры, разработать и реализовать в рамках национального проекта «Туризм и индустрия гостеприимства» план мероприятий («дорожную карту») </a:t>
            </a:r>
            <a:r>
              <a:rPr lang="ru-RU" b="0" i="0" dirty="0">
                <a:solidFill>
                  <a:srgbClr val="020C22"/>
                </a:solidFill>
                <a:effectLst/>
                <a:highlight>
                  <a:srgbClr val="00FF00"/>
                </a:highlight>
              </a:rPr>
              <a:t>по развитию научно-популярного туризма </a:t>
            </a:r>
            <a:r>
              <a:rPr lang="ru-RU" b="0" i="0" dirty="0">
                <a:solidFill>
                  <a:srgbClr val="020C22"/>
                </a:solidFill>
                <a:effectLst/>
              </a:rPr>
              <a:t>в Российской Федерации</a:t>
            </a:r>
            <a:endParaRPr lang="ru-RU" dirty="0"/>
          </a:p>
        </p:txBody>
      </p:sp>
      <p:pic>
        <p:nvPicPr>
          <p:cNvPr id="2050" name="Picture 2" descr="КнАГУ - Десятилетие науки и технологий">
            <a:extLst>
              <a:ext uri="{FF2B5EF4-FFF2-40B4-BE49-F238E27FC236}">
                <a16:creationId xmlns:a16="http://schemas.microsoft.com/office/drawing/2014/main" id="{5803E29B-9DDA-451C-C5EA-965F087F8F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92817" y="116632"/>
            <a:ext cx="2137834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4E607F3-2E07-3490-12E4-771DEAE249F5}"/>
              </a:ext>
            </a:extLst>
          </p:cNvPr>
          <p:cNvSpPr txBox="1"/>
          <p:nvPr/>
        </p:nvSpPr>
        <p:spPr>
          <a:xfrm>
            <a:off x="282357" y="1621906"/>
            <a:ext cx="644145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Правительству Российской Федерации совместно с координационным советом по делам молодежи </a:t>
            </a:r>
            <a:r>
              <a:rPr lang="en-US" dirty="0"/>
              <a:t>[…]</a:t>
            </a:r>
            <a:r>
              <a:rPr lang="ru-RU" dirty="0"/>
              <a:t>, Ассоциацией волонтерских центров и Общероссийской общественно-государственной просветительской организацией «Российское общество «Знание» утвердить и реализовать комплекс мер, направленных на </a:t>
            </a:r>
            <a:r>
              <a:rPr lang="ru-RU" dirty="0">
                <a:highlight>
                  <a:srgbClr val="00FF00"/>
                </a:highlight>
              </a:rPr>
              <a:t>содействие развитию научного волонтерства, в том числе на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привлечение детей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/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</a:b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и молодежи </a:t>
            </a:r>
            <a:r>
              <a:rPr lang="ru-RU" dirty="0">
                <a:highlight>
                  <a:srgbClr val="00FF00"/>
                </a:highlight>
              </a:rPr>
              <a:t>к участию в сборе и анализе научных данных</a:t>
            </a:r>
            <a:r>
              <a:rPr lang="ru-RU" dirty="0"/>
              <a:t>.</a:t>
            </a:r>
          </a:p>
        </p:txBody>
      </p:sp>
      <p:pic>
        <p:nvPicPr>
          <p:cNvPr id="7" name="Picture 2" descr="В России к 2025 году в научные проекты привлекут более 100 тысяч волонтеров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2817" y="4910945"/>
            <a:ext cx="1933225" cy="96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600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>
            <a:noAutofit/>
          </a:bodyPr>
          <a:lstStyle/>
          <a:p>
            <a:pPr marL="0" indent="0" algn="ctr"/>
            <a:r>
              <a:rPr lang="ru-RU" sz="3600" b="1" dirty="0">
                <a:latin typeface="+mn-lt"/>
              </a:rPr>
              <a:t>Проекты гражданской науки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8130" y="1289551"/>
            <a:ext cx="8652068" cy="342457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2000" b="1" dirty="0"/>
              <a:t>Открытие-ориентированная программа </a:t>
            </a:r>
            <a:r>
              <a:rPr lang="ru-RU" sz="2000" dirty="0"/>
              <a:t>для школьников 6–11 классов, которые под руководством наставников собирают образцы из окружающей среды, и выделяют из них микроорганизмы </a:t>
            </a:r>
          </a:p>
          <a:p>
            <a:pPr marL="0" indent="0">
              <a:buNone/>
            </a:pPr>
            <a:r>
              <a:rPr lang="ru-RU" sz="2000" b="1" dirty="0"/>
              <a:t>Материалы </a:t>
            </a:r>
            <a:r>
              <a:rPr lang="ru-RU" sz="2000" dirty="0"/>
              <a:t>передают в научно-исследовательскую организацию</a:t>
            </a:r>
          </a:p>
          <a:p>
            <a:pPr marL="0" indent="0">
              <a:buNone/>
            </a:pPr>
            <a:r>
              <a:rPr lang="ru-RU" sz="2000" b="1" dirty="0"/>
              <a:t>Результат</a:t>
            </a:r>
            <a:r>
              <a:rPr lang="ru-RU" sz="2000" dirty="0"/>
              <a:t>: создание коллекций микроорганизмов, востребованных в биотехнологии и молекулярной медицине</a:t>
            </a:r>
          </a:p>
          <a:p>
            <a:pPr marL="0" indent="0">
              <a:buNone/>
            </a:pPr>
            <a:r>
              <a:rPr lang="ru-RU" sz="2000" b="1" dirty="0"/>
              <a:t>Тематика</a:t>
            </a:r>
            <a:r>
              <a:rPr lang="ru-RU" sz="2000" dirty="0"/>
              <a:t>: </a:t>
            </a:r>
            <a:r>
              <a:rPr lang="ru-RU" sz="2000" dirty="0" err="1"/>
              <a:t>агробиотехнологии</a:t>
            </a:r>
            <a:r>
              <a:rPr lang="ru-RU" sz="2000" dirty="0"/>
              <a:t>, </a:t>
            </a:r>
            <a:r>
              <a:rPr lang="ru-RU" sz="2000" dirty="0" err="1"/>
              <a:t>биодеструкторы</a:t>
            </a:r>
            <a:r>
              <a:rPr lang="ru-RU" sz="2000" dirty="0"/>
              <a:t>, бактериофаги, антибиотики, </a:t>
            </a:r>
            <a:r>
              <a:rPr lang="ru-RU" sz="2000" dirty="0" err="1"/>
              <a:t>экомониторинг</a:t>
            </a:r>
            <a:endParaRPr lang="ru-RU" sz="2000" dirty="0"/>
          </a:p>
          <a:p>
            <a:pPr marL="0" indent="0">
              <a:buNone/>
            </a:pPr>
            <a:r>
              <a:rPr lang="ru-RU" sz="2000" b="1" dirty="0"/>
              <a:t>Аналог </a:t>
            </a:r>
            <a:r>
              <a:rPr lang="ru-RU" sz="2000" dirty="0"/>
              <a:t>–  проект </a:t>
            </a:r>
            <a:r>
              <a:rPr lang="en-US" sz="2000" dirty="0"/>
              <a:t>SEA-PHAGES </a:t>
            </a:r>
            <a:r>
              <a:rPr lang="ru-RU" sz="2000" dirty="0"/>
              <a:t>– </a:t>
            </a:r>
            <a:r>
              <a:rPr lang="en-US" sz="2000" i="1" dirty="0"/>
              <a:t>Science Education Alliance: Phage Hunters Advancing Genomics and Evolutionary Science</a:t>
            </a:r>
            <a:endParaRPr lang="ru-RU" sz="2000" i="1" dirty="0"/>
          </a:p>
        </p:txBody>
      </p:sp>
      <p:pic>
        <p:nvPicPr>
          <p:cNvPr id="3074" name="Picture 2" descr="https://seaphages.org/static/images/logos/SEAPHAGES_Logo_1080x320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130" y="4714126"/>
            <a:ext cx="2520280" cy="74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130" y="5553676"/>
            <a:ext cx="2017029" cy="1342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2248" y="5313975"/>
            <a:ext cx="4106962" cy="1413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9210" y="5127432"/>
            <a:ext cx="2130625" cy="1599649"/>
          </a:xfrm>
          <a:prstGeom prst="rect">
            <a:avLst/>
          </a:prstGeom>
        </p:spPr>
      </p:pic>
      <p:pic>
        <p:nvPicPr>
          <p:cNvPr id="1026" name="Picture 2" descr="HHMI-horizontal-signature-col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8674" y="4789774"/>
            <a:ext cx="2381250" cy="39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810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1DDC19-8F3D-4FCD-AD4A-027A0874F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13500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+mn-lt"/>
              </a:rPr>
              <a:t>«Охотники за микробами»: последовательность </a:t>
            </a:r>
            <a:r>
              <a:rPr lang="ru-RU" sz="3600" b="1" dirty="0">
                <a:solidFill>
                  <a:schemeClr val="accent1"/>
                </a:solidFill>
                <a:latin typeface="+mn-lt"/>
              </a:rPr>
              <a:t>лабораторных работ 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E630543F-E0FE-451C-B919-46E0E120F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2096" y="1706521"/>
            <a:ext cx="1800000" cy="135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567B9A4-D871-45B2-AB5A-DEACE785C2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02096" y="3173843"/>
            <a:ext cx="1800000" cy="1709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Объект 2">
            <a:extLst>
              <a:ext uri="{FF2B5EF4-FFF2-40B4-BE49-F238E27FC236}">
                <a16:creationId xmlns:a16="http://schemas.microsoft.com/office/drawing/2014/main" id="{AF1DCE52-ECA6-FB00-8EC7-299BA9056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904" y="1876230"/>
            <a:ext cx="6718656" cy="452644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b="1" dirty="0"/>
              <a:t>Лабораторная работа + гипотеза = научный проект </a:t>
            </a:r>
          </a:p>
          <a:p>
            <a:r>
              <a:rPr lang="ru-RU" dirty="0"/>
              <a:t>Отбор образцов почвы, описание разреза</a:t>
            </a:r>
          </a:p>
          <a:p>
            <a:r>
              <a:rPr lang="ru-RU" dirty="0"/>
              <a:t>Приготовление </a:t>
            </a:r>
            <a:r>
              <a:rPr lang="ru-RU" dirty="0" err="1"/>
              <a:t>безазотной</a:t>
            </a:r>
            <a:r>
              <a:rPr lang="ru-RU" dirty="0"/>
              <a:t> среды </a:t>
            </a:r>
          </a:p>
          <a:p>
            <a:r>
              <a:rPr lang="ru-RU" dirty="0"/>
              <a:t>Внесение в чашку Петри комочков почвы</a:t>
            </a:r>
          </a:p>
          <a:p>
            <a:r>
              <a:rPr lang="ru-RU" dirty="0"/>
              <a:t>Наблюдение за обрастанием комочка почвы азотфиксирующими бактериями</a:t>
            </a:r>
          </a:p>
          <a:p>
            <a:r>
              <a:rPr lang="ru-RU" dirty="0"/>
              <a:t>Микроскопический анализ</a:t>
            </a:r>
          </a:p>
          <a:p>
            <a:r>
              <a:rPr lang="ru-RU" dirty="0"/>
              <a:t>Депонирование культуры </a:t>
            </a:r>
            <a:endParaRPr lang="en-US" dirty="0"/>
          </a:p>
          <a:p>
            <a:r>
              <a:rPr lang="ru-RU" dirty="0"/>
              <a:t>ПЦР, секвенирование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DCC630-ABE8-AFE8-FDDB-074E1D3D74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2096" y="5000690"/>
            <a:ext cx="1836000" cy="1555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478F0C9-4D7C-6198-9F42-6919ABC45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9387" y="5350683"/>
            <a:ext cx="2112467" cy="1205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72918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DC890A3-B32B-43A9-B8DB-9F628779884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80512" cy="98072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latin typeface="+mn-lt"/>
              </a:rPr>
              <a:t>Мы живем в очень интересное время</a:t>
            </a:r>
            <a:endParaRPr lang="ru-RU" sz="3600" b="1" i="1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FAA8E6-5E23-243C-971F-EABBAA6B9779}"/>
              </a:ext>
            </a:extLst>
          </p:cNvPr>
          <p:cNvSpPr txBox="1"/>
          <p:nvPr/>
        </p:nvSpPr>
        <p:spPr>
          <a:xfrm>
            <a:off x="179512" y="1340768"/>
            <a:ext cx="842493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sz="2400" dirty="0"/>
              <a:t>Мир вокруг нас </a:t>
            </a:r>
            <a:r>
              <a:rPr lang="ru-RU" sz="2400" dirty="0">
                <a:solidFill>
                  <a:schemeClr val="accent1"/>
                </a:solidFill>
              </a:rPr>
              <a:t>очень быстро </a:t>
            </a:r>
            <a:r>
              <a:rPr lang="ru-RU" sz="2400" dirty="0"/>
              <a:t>меняется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sz="2400" dirty="0"/>
              <a:t>Но вузы и школа </a:t>
            </a:r>
            <a:r>
              <a:rPr lang="ru-RU" sz="2400" i="1" dirty="0"/>
              <a:t>не изменились</a:t>
            </a:r>
            <a:r>
              <a:rPr lang="ru-RU" sz="2400" dirty="0"/>
              <a:t>, чтобы соответствовать требованиям времени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sz="2400" dirty="0"/>
              <a:t>Школа, вуз и библиотека – </a:t>
            </a:r>
            <a:r>
              <a:rPr lang="ru-RU" sz="2400" i="1" dirty="0"/>
              <a:t>не единственные </a:t>
            </a:r>
            <a:r>
              <a:rPr lang="ru-RU" sz="2400" dirty="0"/>
              <a:t>источники получения информации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sz="2400" dirty="0"/>
              <a:t>Изменяются </a:t>
            </a:r>
            <a:r>
              <a:rPr lang="ru-RU" sz="2400" dirty="0">
                <a:solidFill>
                  <a:schemeClr val="accent1"/>
                </a:solidFill>
              </a:rPr>
              <a:t>способы</a:t>
            </a:r>
            <a:r>
              <a:rPr lang="ru-RU" sz="2400" dirty="0"/>
              <a:t> получения информации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sz="2400" dirty="0"/>
              <a:t>Учиться чему-то «впрок» – бессмысленно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sz="2400" dirty="0"/>
              <a:t>Учиться чему-то </a:t>
            </a:r>
            <a:r>
              <a:rPr lang="ru-RU" sz="2400" dirty="0">
                <a:solidFill>
                  <a:schemeClr val="accent1"/>
                </a:solidFill>
              </a:rPr>
              <a:t>новому</a:t>
            </a:r>
            <a:r>
              <a:rPr lang="ru-RU" sz="2400" dirty="0"/>
              <a:t> лучше начав это делать </a:t>
            </a:r>
            <a:r>
              <a:rPr lang="ru-RU" sz="2400" dirty="0">
                <a:solidFill>
                  <a:schemeClr val="accent1"/>
                </a:solidFill>
              </a:rPr>
              <a:t>на практике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sz="2400" dirty="0"/>
              <a:t>Нужно научить ребенка правильно учиться, </a:t>
            </a:r>
            <a:r>
              <a:rPr lang="en-US" sz="2400" dirty="0"/>
              <a:t>soft skills, </a:t>
            </a:r>
            <a:r>
              <a:rPr lang="ru-RU" sz="2400" dirty="0"/>
              <a:t>работа в команде, эмпатия, </a:t>
            </a:r>
            <a:r>
              <a:rPr lang="ru-RU" sz="2400" dirty="0" err="1"/>
              <a:t>тьюторский</a:t>
            </a:r>
            <a:r>
              <a:rPr lang="ru-RU" sz="2400" dirty="0"/>
              <a:t> подход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ru-RU" sz="2400" dirty="0"/>
              <a:t>Создать навык, который можно применять к освоению разных предметов, дисциплин, компетенций</a:t>
            </a:r>
          </a:p>
        </p:txBody>
      </p:sp>
    </p:spTree>
    <p:extLst>
      <p:ext uri="{BB962C8B-B14F-4D97-AF65-F5344CB8AC3E}">
        <p14:creationId xmlns:p14="http://schemas.microsoft.com/office/powerpoint/2010/main" val="1515639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1B36583-2176-441C-9B36-4E01EC101434}"/>
              </a:ext>
            </a:extLst>
          </p:cNvPr>
          <p:cNvSpPr txBox="1">
            <a:spLocks/>
          </p:cNvSpPr>
          <p:nvPr/>
        </p:nvSpPr>
        <p:spPr>
          <a:xfrm>
            <a:off x="157950" y="55846"/>
            <a:ext cx="6649644" cy="110639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kern="0" dirty="0">
                <a:latin typeface="+mn-lt"/>
              </a:rPr>
              <a:t>Всероссийский атлас </a:t>
            </a:r>
            <a:br>
              <a:rPr lang="ru-RU" sz="3600" b="1" kern="0" dirty="0">
                <a:latin typeface="+mn-lt"/>
              </a:rPr>
            </a:br>
            <a:r>
              <a:rPr lang="ru-RU" sz="3600" b="1" kern="0" dirty="0">
                <a:latin typeface="+mn-lt"/>
              </a:rPr>
              <a:t>почвенных микроорганизмов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1D89EB-137C-40E0-83A7-96E9466C4C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880" y="5593257"/>
            <a:ext cx="1060751" cy="90049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5BF388-A7B5-4237-B2C7-9BF941ABD0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3454" y="1062555"/>
            <a:ext cx="2053066" cy="6074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4E8C479-A39F-4EF8-A330-A61719CEC4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99" y="2133496"/>
            <a:ext cx="2881521" cy="288152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1DF96D7-99A3-4F5A-9B50-3F3535F4C3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9694" y="2133495"/>
            <a:ext cx="2881521" cy="288152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6994DA9-1770-4A2F-8C3F-615B8A96871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7932" y="1883440"/>
            <a:ext cx="1928588" cy="58309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75D76BF-EF21-46F0-BE07-C820A3AD5EE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0378" y="96120"/>
            <a:ext cx="2433622" cy="852365"/>
          </a:xfrm>
          <a:prstGeom prst="rect">
            <a:avLst/>
          </a:prstGeom>
        </p:spPr>
      </p:pic>
      <p:pic>
        <p:nvPicPr>
          <p:cNvPr id="14" name="Picture 2" descr="Институт почвоведения и агрохимии СО РАН - Главная">
            <a:extLst>
              <a:ext uri="{FF2B5EF4-FFF2-40B4-BE49-F238E27FC236}">
                <a16:creationId xmlns:a16="http://schemas.microsoft.com/office/drawing/2014/main" id="{C65B6402-12E0-44D7-A9F7-72BBC64C7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9099" y="5209216"/>
            <a:ext cx="1087781" cy="69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Сколтех закладывает основы для развития потенциала">
            <a:extLst>
              <a:ext uri="{FF2B5EF4-FFF2-40B4-BE49-F238E27FC236}">
                <a16:creationId xmlns:a16="http://schemas.microsoft.com/office/drawing/2014/main" id="{3C31ED4A-849C-4F1C-BF4E-CA5B85FD2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5976" y="2705739"/>
            <a:ext cx="2022426" cy="59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ФИЦ ПНЦБИ РАН — Главная">
            <a:extLst>
              <a:ext uri="{FF2B5EF4-FFF2-40B4-BE49-F238E27FC236}">
                <a16:creationId xmlns:a16="http://schemas.microsoft.com/office/drawing/2014/main" id="{ED7EDAAA-84E9-48F9-9457-CF7D0EA2F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9855" y="3478883"/>
            <a:ext cx="1936665" cy="58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Состав Экспертного совета Научно-технологического университета «Сириус» —  Нейроиконика">
            <a:extLst>
              <a:ext uri="{FF2B5EF4-FFF2-40B4-BE49-F238E27FC236}">
                <a16:creationId xmlns:a16="http://schemas.microsoft.com/office/drawing/2014/main" id="{FEA54BE4-8D76-4899-B19A-B8B2A8BD3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7593" y="4074985"/>
            <a:ext cx="2239191" cy="104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9C5CFE8-1AC1-751F-3124-84B2E32F031C}"/>
              </a:ext>
            </a:extLst>
          </p:cNvPr>
          <p:cNvSpPr txBox="1"/>
          <p:nvPr/>
        </p:nvSpPr>
        <p:spPr>
          <a:xfrm>
            <a:off x="380007" y="5384905"/>
            <a:ext cx="63390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/>
              <a:t>В 2022–2023 </a:t>
            </a:r>
            <a:r>
              <a:rPr lang="ru-RU" dirty="0"/>
              <a:t>году 6500+ школьников </a:t>
            </a:r>
            <a:r>
              <a:rPr lang="ru-RU" dirty="0">
                <a:solidFill>
                  <a:schemeClr val="accent1"/>
                </a:solidFill>
              </a:rPr>
              <a:t>из 75 регионов </a:t>
            </a:r>
            <a:br>
              <a:rPr lang="ru-RU" dirty="0">
                <a:solidFill>
                  <a:schemeClr val="accent1"/>
                </a:solidFill>
              </a:rPr>
            </a:br>
            <a:r>
              <a:rPr lang="ru-RU" sz="1800" dirty="0"/>
              <a:t>под руководством 500+ наставников собрали </a:t>
            </a:r>
            <a:br>
              <a:rPr lang="ru-RU" sz="1800" dirty="0"/>
            </a:br>
            <a:r>
              <a:rPr lang="ru-RU" sz="1800" dirty="0"/>
              <a:t>и провели первичный скрининг </a:t>
            </a:r>
            <a:r>
              <a:rPr lang="ru-RU" sz="1800" b="1" dirty="0"/>
              <a:t>15000+ образцов </a:t>
            </a:r>
          </a:p>
          <a:p>
            <a:r>
              <a:rPr lang="ru-RU" dirty="0"/>
              <a:t>Ученые написали более 40 статей и 5 патентов</a:t>
            </a:r>
          </a:p>
        </p:txBody>
      </p:sp>
    </p:spTree>
    <p:extLst>
      <p:ext uri="{BB962C8B-B14F-4D97-AF65-F5344CB8AC3E}">
        <p14:creationId xmlns:p14="http://schemas.microsoft.com/office/powerpoint/2010/main" val="3205080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876256" cy="937023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+mn-lt"/>
              </a:rPr>
              <a:t>«Наставник будущего»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91121" y="1246470"/>
            <a:ext cx="3847633" cy="11607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b="1" u="sng" dirty="0"/>
              <a:t>Проект НГУ и Росмолодежи</a:t>
            </a:r>
          </a:p>
          <a:p>
            <a:r>
              <a:rPr lang="ru-RU" sz="2400" b="1" dirty="0"/>
              <a:t>90 школьников</a:t>
            </a:r>
          </a:p>
          <a:p>
            <a:r>
              <a:rPr lang="ru-RU" sz="2400" b="1" dirty="0"/>
              <a:t>30 студентов</a:t>
            </a:r>
          </a:p>
        </p:txBody>
      </p:sp>
      <p:pic>
        <p:nvPicPr>
          <p:cNvPr id="8" name="Picture 2" descr="Конкурс: Росмолодёжь. Гранты">
            <a:extLst>
              <a:ext uri="{FF2B5EF4-FFF2-40B4-BE49-F238E27FC236}">
                <a16:creationId xmlns:a16="http://schemas.microsoft.com/office/drawing/2014/main" id="{10FA9E3A-9323-AF49-6D2A-0183627DA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5404" y="258773"/>
            <a:ext cx="1800000" cy="1009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EDBD42F-8F66-2D86-646F-FD0081066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3029" y="4873291"/>
            <a:ext cx="1800000" cy="152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7EA6B1D-E462-273F-0E43-6B704F2314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3420" y="1711921"/>
            <a:ext cx="1800000" cy="543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4" descr="Главная">
            <a:extLst>
              <a:ext uri="{FF2B5EF4-FFF2-40B4-BE49-F238E27FC236}">
                <a16:creationId xmlns:a16="http://schemas.microsoft.com/office/drawing/2014/main" id="{41A8EAC6-45FF-AF32-E9C7-6676B50F2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7233" y="2716619"/>
            <a:ext cx="1800000" cy="605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B7C6AEB8-213D-722E-6D4F-43340819B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0599" y="3550417"/>
            <a:ext cx="1800000" cy="99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>
            <a:extLst>
              <a:ext uri="{FF2B5EF4-FFF2-40B4-BE49-F238E27FC236}">
                <a16:creationId xmlns:a16="http://schemas.microsoft.com/office/drawing/2014/main" id="{24DEE186-917F-AF43-3235-D1C6634CB8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056" y="1274244"/>
            <a:ext cx="1649944" cy="2918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id="{87AE576F-DFFC-3885-290F-E431CD8AA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056" y="4529920"/>
            <a:ext cx="5297203" cy="20009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7B6A592-8E8F-40A4-C21F-74A75AFBE315}"/>
              </a:ext>
            </a:extLst>
          </p:cNvPr>
          <p:cNvSpPr txBox="1"/>
          <p:nvPr/>
        </p:nvSpPr>
        <p:spPr>
          <a:xfrm>
            <a:off x="2168248" y="2998495"/>
            <a:ext cx="4643376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ru-RU" sz="1800" b="1" i="1" dirty="0"/>
              <a:t>Лучший Нобелевский лауреат для школьника – это </a:t>
            </a:r>
            <a:r>
              <a:rPr lang="ru-RU" sz="1800" b="1" i="1" dirty="0">
                <a:solidFill>
                  <a:srgbClr val="E60A82"/>
                </a:solidFill>
              </a:rPr>
              <a:t>студент второго курса</a:t>
            </a:r>
          </a:p>
        </p:txBody>
      </p:sp>
    </p:spTree>
    <p:extLst>
      <p:ext uri="{BB962C8B-B14F-4D97-AF65-F5344CB8AC3E}">
        <p14:creationId xmlns:p14="http://schemas.microsoft.com/office/powerpoint/2010/main" val="1726085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EE6F23B-8377-43D2-BCDB-61DA0F8E00B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092280" cy="146900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kern="0" dirty="0">
                <a:latin typeface="+mn-lt"/>
              </a:rPr>
              <a:t>Успехи российских студентов </a:t>
            </a:r>
            <a:br>
              <a:rPr lang="ru-RU" sz="3600" b="1" kern="0" dirty="0">
                <a:latin typeface="+mn-lt"/>
              </a:rPr>
            </a:br>
            <a:r>
              <a:rPr lang="ru-RU" sz="3600" b="1" kern="0" dirty="0">
                <a:latin typeface="+mn-lt"/>
              </a:rPr>
              <a:t>в синтетической биологии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36DE2F8-BC58-4140-93ED-94A2A6F1C0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601" y="1561898"/>
            <a:ext cx="3384248" cy="330044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1920B8E-4BC9-405C-9188-68583B862A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7017" y="40550"/>
            <a:ext cx="1728983" cy="172898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491384B-584A-41BB-9A84-8DCA85601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248" y="1958526"/>
            <a:ext cx="5109632" cy="16704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633435-18FE-4F1E-8D47-AC5BBE77DCD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25" y="5166449"/>
            <a:ext cx="1800000" cy="532596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AC13C4C0-F510-4048-983E-9C41DA3E2C9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553" y="5178395"/>
            <a:ext cx="1800000" cy="5442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A73F18D-7A73-620B-4B9B-86F93BDC03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8024" y="4149080"/>
            <a:ext cx="3491982" cy="2119324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49F58045-0FF8-4AA2-9D8D-3A985E9C429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5877272"/>
            <a:ext cx="824562" cy="7308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1136" y="5877272"/>
            <a:ext cx="82800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3470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395"/>
            <a:ext cx="2299663" cy="32852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15067" y="43210"/>
            <a:ext cx="7048267" cy="1061618"/>
          </a:xfrm>
        </p:spPr>
        <p:txBody>
          <a:bodyPr anchor="ctr">
            <a:normAutofit fontScale="90000"/>
          </a:bodyPr>
          <a:lstStyle/>
          <a:p>
            <a:r>
              <a:rPr lang="ru-RU" sz="3600" b="1" dirty="0">
                <a:latin typeface="+mn-lt"/>
              </a:rPr>
              <a:t>Августовская и февральская школа синтетической биологии</a:t>
            </a:r>
            <a:endParaRPr lang="ru-RU" sz="5400" b="1" dirty="0"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29C7DF-23B3-427A-8317-B4C63A530A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663" y="6104000"/>
            <a:ext cx="1800000" cy="5442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7438" y="4425576"/>
            <a:ext cx="1440000" cy="12224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13" y="5180891"/>
            <a:ext cx="1800000" cy="532596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49F58045-0FF8-4AA2-9D8D-3A985E9C429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771" y="4425576"/>
            <a:ext cx="1440000" cy="12763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3142" y="5121607"/>
            <a:ext cx="1800000" cy="59424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25908" y="2332843"/>
            <a:ext cx="1369605" cy="9563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s://sun9-52.userapi.com/impg/EBYAjt3TuNHVCbbXHiRRHXAEpjezWC7RYy7iCg/axbGqZIp10A.jpg?size=1920x1276&amp;quality=96&amp;sign=bca6e9facc260de59022d42cc4ee5d7e&amp;type=album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9419" y="1209978"/>
            <a:ext cx="4351241" cy="2891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116619" y="433889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ea typeface="Times New Roman" panose="02020603050405020304" pitchFamily="18" charset="0"/>
              </a:rPr>
              <a:t>Преподавание генетики и молекулярной биологии в средней и высшей школе</a:t>
            </a:r>
            <a:endParaRPr lang="ru-RU" i="1" dirty="0"/>
          </a:p>
        </p:txBody>
      </p:sp>
      <p:pic>
        <p:nvPicPr>
          <p:cNvPr id="1028" name="Picture 4" descr="https://sun9-36.userapi.com/impg/fmQA86wItwvu6_baIczft6t15Y7pYPGa_HNxdg/Vg21aoNUiJY.jpg?size=1620x1080&amp;quality=96&amp;sign=a1c974ac4301d375338c643001e34f3b&amp;type=album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4071" y="2124695"/>
            <a:ext cx="2983707" cy="1989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E39F951-AB44-40E4-88F8-5C8F7899FCA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1781" y="5933011"/>
            <a:ext cx="2524350" cy="8768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BD920C-3FBE-4A5A-B20B-2113448EB7C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1196" y="5838247"/>
            <a:ext cx="1738087" cy="94626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33CE74-DAE5-96F7-4CFA-B9C8A0BC924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6131" y="5958343"/>
            <a:ext cx="2165683" cy="82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626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13" y="4967790"/>
            <a:ext cx="2023427" cy="134895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3999" cy="1104828"/>
          </a:xfrm>
        </p:spPr>
        <p:txBody>
          <a:bodyPr anchor="ctr">
            <a:normAutofit fontScale="90000"/>
          </a:bodyPr>
          <a:lstStyle/>
          <a:p>
            <a:r>
              <a:rPr lang="ru-RU" sz="3600" b="1" dirty="0">
                <a:latin typeface="+mn-lt"/>
              </a:rPr>
              <a:t>Февральская школа синтетической биологии </a:t>
            </a:r>
            <a:br>
              <a:rPr lang="ru-RU" sz="3600" b="1" dirty="0">
                <a:latin typeface="+mn-lt"/>
              </a:rPr>
            </a:br>
            <a:r>
              <a:rPr lang="ru-RU" sz="3600" b="1" dirty="0">
                <a:latin typeface="+mn-lt"/>
              </a:rPr>
              <a:t>и промышленной фармации</a:t>
            </a:r>
            <a:endParaRPr lang="ru-RU" sz="5400" b="1" dirty="0"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29C7DF-23B3-427A-8317-B4C63A530A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5839" y="1556792"/>
            <a:ext cx="1800000" cy="5442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4463" y="3587147"/>
            <a:ext cx="1187522" cy="1008112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49F58045-0FF8-4AA2-9D8D-3A985E9C42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9778" y="4324646"/>
            <a:ext cx="1014685" cy="89939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25908" y="2332843"/>
            <a:ext cx="1369605" cy="9563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33CE74-DAE5-96F7-4CFA-B9C8A0BC92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7707" y="2126869"/>
            <a:ext cx="2445888" cy="93306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961891"/>
            <a:ext cx="2160240" cy="595022"/>
          </a:xfrm>
          <a:prstGeom prst="rect">
            <a:avLst/>
          </a:prstGeom>
        </p:spPr>
      </p:pic>
      <p:pic>
        <p:nvPicPr>
          <p:cNvPr id="2050" name="Picture 2" descr="https://sun9-65.userapi.com/impg/18CDcyYjV_rjhkmxI4AnWFKNw_gQv2sPmyCYJg/bbdou-XLX1U.jpg?size=2560x1707&amp;quality=95&amp;sign=58174ff0d6e5f2c4eff721599f7df055&amp;type=albu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9"/>
          <a:stretch/>
        </p:blipFill>
        <p:spPr bwMode="auto">
          <a:xfrm>
            <a:off x="461326" y="1297350"/>
            <a:ext cx="5040560" cy="3027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https://sun9-19.userapi.com/impg/MvTAMoQ3Cf7Dd6G-bKiGU5mWa7T5Hb6sxPtoOg/ItDBNNu-nXE.jpg?size=2560x1707&amp;quality=95&amp;sign=034e390b093512dc71484851c7f204bb&amp;type=album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6" r="16892"/>
          <a:stretch/>
        </p:blipFill>
        <p:spPr bwMode="auto">
          <a:xfrm>
            <a:off x="3568753" y="2924944"/>
            <a:ext cx="2273732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 descr="https://sun9-16.userapi.com/impg/GuOyVCbUXDk6i73snlvRmXBDy4H-eUka4_v33Q/vuFkZsIk2HM.jpg?size=2560x1707&amp;quality=95&amp;sign=e7a03a0172508ee875cb72e94aa18369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6" y="4725144"/>
            <a:ext cx="2736073" cy="1824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Прямоугольник 15"/>
          <p:cNvSpPr/>
          <p:nvPr/>
        </p:nvSpPr>
        <p:spPr>
          <a:xfrm>
            <a:off x="5238764" y="6423689"/>
            <a:ext cx="3905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education.nsu.ru/</a:t>
            </a:r>
            <a:r>
              <a:rPr lang="ru-RU" b="1" dirty="0" err="1">
                <a:solidFill>
                  <a:schemeClr val="accent1"/>
                </a:solidFill>
              </a:rPr>
              <a:t>medical-cybernetics</a:t>
            </a:r>
            <a:r>
              <a:rPr lang="ru-RU" b="1" dirty="0">
                <a:solidFill>
                  <a:schemeClr val="accent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329624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0A3BC1-E8EC-4CCC-92A8-B7953294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03867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+mn-lt"/>
              </a:rPr>
              <a:t>Профиль «Биоинженерия и биоинформатика» олимпиады «Я-Профессионал»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E7484B-E17B-5B65-8785-A1D04C8830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0418" y="1350945"/>
            <a:ext cx="3094218" cy="1547109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DAE61F7-48E4-220E-CA78-551796AC1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615" y="3093567"/>
            <a:ext cx="3862460" cy="2575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58DDCC0-8400-5FB4-2828-74B311B48F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3636" r="15740"/>
          <a:stretch/>
        </p:blipFill>
        <p:spPr bwMode="auto">
          <a:xfrm>
            <a:off x="559925" y="1706811"/>
            <a:ext cx="3140231" cy="396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2252CE-46C7-8BC5-D5C8-BA54FE59136D}"/>
              </a:ext>
            </a:extLst>
          </p:cNvPr>
          <p:cNvSpPr txBox="1"/>
          <p:nvPr/>
        </p:nvSpPr>
        <p:spPr>
          <a:xfrm>
            <a:off x="395536" y="6060236"/>
            <a:ext cx="83529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/>
              <a:t>Форум «Инженерия биологических систем: достижение технологического суверенитета»</a:t>
            </a:r>
          </a:p>
        </p:txBody>
      </p:sp>
    </p:spTree>
    <p:extLst>
      <p:ext uri="{BB962C8B-B14F-4D97-AF65-F5344CB8AC3E}">
        <p14:creationId xmlns:p14="http://schemas.microsoft.com/office/powerpoint/2010/main" val="2910531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0A3BC1-E8EC-4CCC-92A8-B7953294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130" y="116632"/>
            <a:ext cx="8694420" cy="903729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latin typeface="+mn-lt"/>
              </a:rPr>
              <a:t>Цифровая кафедра: практическая биоинформатика и молекулярная биология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1A227F13-E966-465F-8E3A-B6D374619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129" y="1199542"/>
            <a:ext cx="5878047" cy="494482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chemeClr val="accent1"/>
                </a:solidFill>
              </a:rPr>
              <a:t>Лекции</a:t>
            </a:r>
            <a:r>
              <a:rPr lang="ru-RU" sz="2400" dirty="0"/>
              <a:t> от ведущих специалистов </a:t>
            </a:r>
            <a:br>
              <a:rPr lang="ru-RU" sz="2400" dirty="0"/>
            </a:br>
            <a:r>
              <a:rPr lang="ru-RU" sz="2400" dirty="0"/>
              <a:t>в области молекулярной биологии </a:t>
            </a:r>
            <a:br>
              <a:rPr lang="ru-RU" sz="2400" dirty="0"/>
            </a:br>
            <a:r>
              <a:rPr lang="ru-RU" sz="2400" dirty="0"/>
              <a:t>и </a:t>
            </a:r>
            <a:r>
              <a:rPr lang="ru-RU" sz="2400" dirty="0" err="1"/>
              <a:t>биоинформатики</a:t>
            </a:r>
            <a:endParaRPr lang="ru-RU" sz="2400" dirty="0"/>
          </a:p>
          <a:p>
            <a:pPr marL="0" indent="0">
              <a:buNone/>
            </a:pPr>
            <a:r>
              <a:rPr lang="ru-RU" sz="2400" b="1" dirty="0">
                <a:solidFill>
                  <a:schemeClr val="accent1"/>
                </a:solidFill>
              </a:rPr>
              <a:t>Разбор задач </a:t>
            </a:r>
            <a:r>
              <a:rPr lang="ru-RU" sz="2400" dirty="0"/>
              <a:t>профиля </a:t>
            </a:r>
            <a:br>
              <a:rPr lang="ru-RU" sz="2400" dirty="0"/>
            </a:br>
            <a:r>
              <a:rPr lang="ru-RU" sz="2400" dirty="0"/>
              <a:t>«Биоинженерия и биоинформатика» </a:t>
            </a:r>
            <a:br>
              <a:rPr lang="ru-RU" sz="2400" dirty="0"/>
            </a:br>
            <a:r>
              <a:rPr lang="ru-RU" sz="2400" dirty="0"/>
              <a:t>Олимпиады «Я-Профессионал», </a:t>
            </a:r>
            <a:br>
              <a:rPr lang="ru-RU" sz="2400" dirty="0"/>
            </a:br>
            <a:r>
              <a:rPr lang="ru-RU" sz="2400" dirty="0"/>
              <a:t>профиля «Геномное редактирование» НТО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accent1"/>
                </a:solidFill>
              </a:rPr>
              <a:t>Профессиональная переподготовка</a:t>
            </a:r>
            <a:r>
              <a:rPr lang="ru-RU" sz="2400" dirty="0"/>
              <a:t>, </a:t>
            </a:r>
            <a:br>
              <a:rPr lang="ru-RU" sz="2400" dirty="0"/>
            </a:br>
            <a:r>
              <a:rPr lang="ru-RU" sz="2400" dirty="0"/>
              <a:t>250 часов</a:t>
            </a:r>
          </a:p>
          <a:p>
            <a:pPr marL="0" indent="0">
              <a:buNone/>
            </a:pPr>
            <a:r>
              <a:rPr lang="ru-RU" sz="2400" b="1" dirty="0"/>
              <a:t>На </a:t>
            </a:r>
            <a:r>
              <a:rPr lang="ru-RU" sz="2400" b="1" dirty="0" err="1"/>
              <a:t>ютубе</a:t>
            </a:r>
            <a:endParaRPr lang="ru-RU" sz="2400" b="1" dirty="0"/>
          </a:p>
          <a:p>
            <a:r>
              <a:rPr lang="ru-RU" sz="2400" b="1" dirty="0">
                <a:solidFill>
                  <a:schemeClr val="accent1"/>
                </a:solidFill>
              </a:rPr>
              <a:t>100000 просмотров</a:t>
            </a:r>
          </a:p>
          <a:p>
            <a:r>
              <a:rPr lang="ru-RU" sz="2400" b="1" dirty="0">
                <a:solidFill>
                  <a:schemeClr val="accent1"/>
                </a:solidFill>
              </a:rPr>
              <a:t>3000 подписчиков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6344B8-288B-8BE8-E417-087A1B47F4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7173" y="2086489"/>
            <a:ext cx="1800000" cy="7305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264" y="1418434"/>
            <a:ext cx="1738923" cy="5257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47F125-3A44-CF5C-A0BF-06AD849AE510}"/>
              </a:ext>
            </a:extLst>
          </p:cNvPr>
          <p:cNvSpPr txBox="1"/>
          <p:nvPr/>
        </p:nvSpPr>
        <p:spPr>
          <a:xfrm>
            <a:off x="0" y="6237312"/>
            <a:ext cx="4067944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vk.com/video/@</a:t>
            </a:r>
            <a:r>
              <a:rPr lang="en-US" sz="2400" b="1" dirty="0" err="1">
                <a:solidFill>
                  <a:schemeClr val="accent1"/>
                </a:solidFill>
              </a:rPr>
              <a:t>nsu_synbio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446677-3E79-C8F0-FCA1-FDC3298D5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5178" y="4112108"/>
            <a:ext cx="3330349" cy="2463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824464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7882"/>
          <a:stretch/>
        </p:blipFill>
        <p:spPr>
          <a:xfrm>
            <a:off x="6527725" y="2727863"/>
            <a:ext cx="2458317" cy="2466934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0276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+mn-lt"/>
              </a:rPr>
              <a:t>Передовая инженерная школа НГУ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7738BA-677C-AF46-BA1E-7CB1046918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5690" y="1570011"/>
            <a:ext cx="1173758" cy="3545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6F78942-A4DA-08FD-FAC6-542047D8EA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6974" y="1001143"/>
            <a:ext cx="1182474" cy="33891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3D5D1BE-5949-BA49-6A6C-25096CB2B4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6974" y="2157987"/>
            <a:ext cx="1263870" cy="348123"/>
          </a:xfrm>
          <a:prstGeom prst="rect">
            <a:avLst/>
          </a:prstGeom>
        </p:spPr>
      </p:pic>
      <p:sp>
        <p:nvSpPr>
          <p:cNvPr id="12" name="Объект 2">
            <a:extLst>
              <a:ext uri="{FF2B5EF4-FFF2-40B4-BE49-F238E27FC236}">
                <a16:creationId xmlns:a16="http://schemas.microsoft.com/office/drawing/2014/main" id="{AF1DCE52-ECA6-FB00-8EC7-299BA9056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922532"/>
            <a:ext cx="5976664" cy="56748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/>
              <a:t>Передовые инженерные решения </a:t>
            </a:r>
            <a:br>
              <a:rPr lang="ru-RU" sz="2800" b="1" dirty="0"/>
            </a:br>
            <a:r>
              <a:rPr lang="ru-RU" sz="2800" b="1" dirty="0"/>
              <a:t>для биотехнологии и медицины</a:t>
            </a:r>
          </a:p>
          <a:p>
            <a:r>
              <a:rPr lang="ru-RU" sz="2000" dirty="0"/>
              <a:t>Специальность  06.04.01 «Биология»  (магистр)</a:t>
            </a:r>
          </a:p>
          <a:p>
            <a:r>
              <a:rPr lang="ru-RU" sz="2000" dirty="0"/>
              <a:t>Подготовка разработчиков, конструкторов </a:t>
            </a:r>
            <a:br>
              <a:rPr lang="ru-RU" sz="2000" dirty="0"/>
            </a:br>
            <a:r>
              <a:rPr lang="ru-RU" sz="2000" dirty="0"/>
              <a:t>для биотехнологических компаний</a:t>
            </a:r>
          </a:p>
          <a:p>
            <a:r>
              <a:rPr lang="ru-RU" sz="2000" b="1" dirty="0"/>
              <a:t>Новые</a:t>
            </a:r>
            <a:r>
              <a:rPr lang="ru-RU" sz="2000" dirty="0"/>
              <a:t> образовательные программы:</a:t>
            </a:r>
          </a:p>
          <a:p>
            <a:pPr lvl="1"/>
            <a:r>
              <a:rPr lang="ru-RU" sz="1800" b="1" dirty="0"/>
              <a:t>Методы </a:t>
            </a:r>
            <a:r>
              <a:rPr lang="ru-RU" sz="1800" b="1" dirty="0">
                <a:solidFill>
                  <a:schemeClr val="accent1"/>
                </a:solidFill>
              </a:rPr>
              <a:t>искусственного интеллекта </a:t>
            </a:r>
            <a:r>
              <a:rPr lang="ru-RU" sz="1800" dirty="0"/>
              <a:t>и машинного обучения в биологии и медицине</a:t>
            </a:r>
          </a:p>
          <a:p>
            <a:pPr lvl="1"/>
            <a:r>
              <a:rPr lang="ru-RU" sz="1800" dirty="0"/>
              <a:t>Инструменты </a:t>
            </a:r>
            <a:r>
              <a:rPr lang="ru-RU" sz="1800" b="1" dirty="0" err="1">
                <a:solidFill>
                  <a:schemeClr val="accent1"/>
                </a:solidFill>
              </a:rPr>
              <a:t>биоинформатической</a:t>
            </a:r>
            <a:r>
              <a:rPr lang="ru-RU" sz="1800" dirty="0"/>
              <a:t> разработки</a:t>
            </a:r>
          </a:p>
          <a:p>
            <a:pPr lvl="1"/>
            <a:r>
              <a:rPr lang="ru-RU" sz="1800" dirty="0"/>
              <a:t>Геномная </a:t>
            </a:r>
            <a:r>
              <a:rPr lang="ru-RU" sz="1800" dirty="0" err="1">
                <a:solidFill>
                  <a:schemeClr val="accent1"/>
                </a:solidFill>
              </a:rPr>
              <a:t>биоинформатика</a:t>
            </a:r>
            <a:endParaRPr lang="ru-RU" sz="1800" dirty="0">
              <a:solidFill>
                <a:schemeClr val="accent1"/>
              </a:solidFill>
            </a:endParaRPr>
          </a:p>
          <a:p>
            <a:pPr lvl="1"/>
            <a:r>
              <a:rPr lang="ru-RU" sz="1800" dirty="0"/>
              <a:t>Физико-химическая биология</a:t>
            </a:r>
          </a:p>
          <a:p>
            <a:pPr lvl="1"/>
            <a:r>
              <a:rPr lang="ru-RU" sz="1800" dirty="0">
                <a:solidFill>
                  <a:schemeClr val="accent1"/>
                </a:solidFill>
              </a:rPr>
              <a:t>Интеллектуальная собственность </a:t>
            </a:r>
            <a:r>
              <a:rPr lang="ru-RU" sz="1800" dirty="0"/>
              <a:t>в биотехнологии и медицинском приборостроении </a:t>
            </a:r>
          </a:p>
          <a:p>
            <a:pPr lvl="1"/>
            <a:r>
              <a:rPr lang="ru-RU" sz="1800" dirty="0"/>
              <a:t>Биомедицинские технологии: разработка диагностических систем </a:t>
            </a:r>
          </a:p>
          <a:p>
            <a:pPr lvl="1"/>
            <a:r>
              <a:rPr lang="ru-RU" sz="1800" dirty="0"/>
              <a:t>Синтетические нуклеиновые кислоты в биотехнологии и медицине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948265" y="5733256"/>
            <a:ext cx="2176136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/>
                </a:solidFill>
              </a:rPr>
              <a:t>biotech.nsu.ru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3284984"/>
            <a:ext cx="5832648" cy="1512168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8419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DC890A3-B32B-43A9-B8DB-9F6287798848}"/>
              </a:ext>
            </a:extLst>
          </p:cNvPr>
          <p:cNvSpPr txBox="1">
            <a:spLocks/>
          </p:cNvSpPr>
          <p:nvPr/>
        </p:nvSpPr>
        <p:spPr>
          <a:xfrm>
            <a:off x="81280" y="81281"/>
            <a:ext cx="9011920" cy="899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latin typeface="+mn-lt"/>
              </a:rPr>
              <a:t>Учебник для 8–9 классов и не только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AB49FFE-A4BD-4131-92F4-B7BD1FF64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" y="1436284"/>
            <a:ext cx="9144000" cy="4757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765EB1-C707-759D-EDC0-ED3005AEFA56}"/>
              </a:ext>
            </a:extLst>
          </p:cNvPr>
          <p:cNvSpPr txBox="1"/>
          <p:nvPr/>
        </p:nvSpPr>
        <p:spPr>
          <a:xfrm>
            <a:off x="432" y="5993328"/>
            <a:ext cx="68038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prosv.ru/product/estestvenno-nauchnie-predmeti-prakticheskaya-molekulyarnaya-genetika-dlya-nachinayuschih-8-9-klassi01/</a:t>
            </a:r>
            <a:endParaRPr lang="ru-RU" sz="1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6587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DC890A3-B32B-43A9-B8DB-9F6287798848}"/>
              </a:ext>
            </a:extLst>
          </p:cNvPr>
          <p:cNvSpPr txBox="1">
            <a:spLocks/>
          </p:cNvSpPr>
          <p:nvPr/>
        </p:nvSpPr>
        <p:spPr>
          <a:xfrm>
            <a:off x="0" y="81281"/>
            <a:ext cx="9144000" cy="899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+mn-lt"/>
              </a:rPr>
              <a:t>Easy Genetics – </a:t>
            </a:r>
            <a:r>
              <a:rPr lang="ru-RU" sz="3200" b="1" dirty="0">
                <a:latin typeface="+mn-lt"/>
              </a:rPr>
              <a:t>220+150 роликов о генетике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994121-E09A-41E4-AA19-54FB3392B005}"/>
              </a:ext>
            </a:extLst>
          </p:cNvPr>
          <p:cNvSpPr txBox="1"/>
          <p:nvPr/>
        </p:nvSpPr>
        <p:spPr>
          <a:xfrm>
            <a:off x="5796136" y="6021288"/>
            <a:ext cx="33478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vk.com/easy_genetics</a:t>
            </a:r>
            <a:endParaRPr lang="ru-RU" sz="1600" b="1" dirty="0">
              <a:solidFill>
                <a:schemeClr val="accent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1118845"/>
            <a:ext cx="4043944" cy="454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124743"/>
            <a:ext cx="3960440" cy="45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817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+mn-lt"/>
              </a:rPr>
              <a:t>Обновление образовательных программ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395536" y="1340768"/>
            <a:ext cx="5725094" cy="46963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/>
              <a:t>У студентов вузов, специалистов, молодых исследователей </a:t>
            </a:r>
            <a:r>
              <a:rPr lang="ru-RU" sz="2000" dirty="0"/>
              <a:t>должны быть возможности получать передовые знания </a:t>
            </a:r>
            <a:r>
              <a:rPr lang="ru-RU" sz="2000" dirty="0">
                <a:highlight>
                  <a:srgbClr val="00FF00"/>
                </a:highlight>
              </a:rPr>
              <a:t>в области генетики</a:t>
            </a:r>
            <a:r>
              <a:rPr lang="ru-RU" sz="2000" dirty="0"/>
              <a:t>, постоянно приобретать новые компетенции. Поэтому с учётом стремительного развития генетических технологий необходимо выстроить современную систему подготовки кадров, сохраняя фундаментальность образования, обеспечить </a:t>
            </a:r>
            <a:r>
              <a:rPr lang="ru-RU" sz="2000" dirty="0">
                <a:highlight>
                  <a:srgbClr val="00FF00"/>
                </a:highlight>
              </a:rPr>
              <a:t>непрерывный процесс обновления образовательных программ</a:t>
            </a:r>
          </a:p>
          <a:p>
            <a:pPr marL="0" indent="0" algn="r">
              <a:buNone/>
            </a:pPr>
            <a:r>
              <a:rPr lang="ru-RU" sz="2000" i="1" dirty="0"/>
              <a:t>В. В. Путин, </a:t>
            </a:r>
            <a:r>
              <a:rPr lang="ru-RU" sz="2000" b="1" i="1" dirty="0"/>
              <a:t>14 мая 2020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468" y="2345085"/>
            <a:ext cx="1943996" cy="1373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Десятилетие науки и технологий в РФ — Дирекция научных исследований и  разработок — Национальный исследовательский университет «Высшая школа  экономики»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7" y="908719"/>
            <a:ext cx="1592842" cy="121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1156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323528" y="3861048"/>
            <a:ext cx="8298337" cy="274984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200" b="1" dirty="0"/>
              <a:t>Сергей Евгеньевич Седых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кандидат биологических наук</a:t>
            </a:r>
          </a:p>
          <a:p>
            <a:r>
              <a:rPr lang="ru-RU" sz="2000" dirty="0"/>
              <a:t>научный сотрудник ИХБФМ СО РАН</a:t>
            </a:r>
          </a:p>
          <a:p>
            <a:r>
              <a:rPr lang="ru-RU" sz="2000" dirty="0"/>
              <a:t>ст. преподаватель НГУ, СУНЦ НГУ</a:t>
            </a:r>
          </a:p>
          <a:p>
            <a:r>
              <a:rPr lang="ru-RU" sz="2000" dirty="0"/>
              <a:t>член комиссии РАН по популяризации науки</a:t>
            </a:r>
          </a:p>
          <a:p>
            <a:r>
              <a:rPr lang="en-US" sz="2000" dirty="0">
                <a:hlinkClick r:id="rId2"/>
              </a:rPr>
              <a:t>sirozha@gmail.com</a:t>
            </a:r>
            <a:r>
              <a:rPr lang="ru-RU" sz="2000" dirty="0"/>
              <a:t> </a:t>
            </a:r>
          </a:p>
          <a:p>
            <a:r>
              <a:rPr lang="ru-RU" sz="2000" dirty="0"/>
              <a:t>8-913-727-1000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9F44E2-DD1E-4F2F-B1F3-CEC0AA451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188640"/>
            <a:ext cx="2467662" cy="2898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7441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C0F3B3F-C147-4839-A6C2-35B46E2D80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3848476"/>
            <a:ext cx="2751135" cy="223581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08002" y="1998132"/>
            <a:ext cx="4445069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Участники </a:t>
            </a:r>
            <a: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8–9 классов проведут эксперимент </a:t>
            </a:r>
            <a:b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области генной инженерии, а участники 10–11 </a:t>
            </a:r>
            <a:r>
              <a:rPr lang="ru-RU" sz="1400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классов займутся </a:t>
            </a:r>
            <a:r>
              <a:rPr lang="ru-RU" sz="1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анализом работы системы геномного редактирования CRISPR/Cas9. </a:t>
            </a:r>
          </a:p>
          <a:p>
            <a:endParaRPr lang="ru-RU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Финалистов ждет работа с базами данных и </a:t>
            </a:r>
            <a:r>
              <a:rPr lang="ru-RU" sz="1400" kern="12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биоинформатическим</a:t>
            </a:r>
            <a:r>
              <a:rPr lang="ru-RU" sz="1400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ПО. Работа с ПЦР, </a:t>
            </a:r>
            <a:r>
              <a:rPr lang="ru-RU" sz="1400" kern="12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рестрикционный</a:t>
            </a:r>
            <a:r>
              <a:rPr lang="ru-RU" sz="1400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анализ, анализ данных </a:t>
            </a:r>
            <a:r>
              <a:rPr lang="ru-RU" sz="1400" kern="12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секвенирования</a:t>
            </a:r>
            <a:r>
              <a:rPr lang="ru-RU" sz="1400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endParaRPr lang="ru-RU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hangingPunct="1"/>
            <a: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3–7</a:t>
            </a:r>
            <a:r>
              <a:rPr lang="en-U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марта 2025</a:t>
            </a:r>
          </a:p>
          <a:p>
            <a:pPr hangingPunct="1"/>
            <a:endParaRPr lang="ru-RU" sz="1400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Включен в список РСОШ</a:t>
            </a:r>
          </a:p>
        </p:txBody>
      </p:sp>
      <p:sp>
        <p:nvSpPr>
          <p:cNvPr id="6" name="Заголовок 1"/>
          <p:cNvSpPr txBox="1">
            <a:spLocks noGrp="1"/>
          </p:cNvSpPr>
          <p:nvPr>
            <p:ph type="ctrTitle"/>
          </p:nvPr>
        </p:nvSpPr>
        <p:spPr>
          <a:xfrm>
            <a:off x="1961751" y="196481"/>
            <a:ext cx="6575899" cy="101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625" kern="1200" dirty="0">
                <a:solidFill>
                  <a:srgbClr val="0008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600" b="1" dirty="0">
                <a:solidFill>
                  <a:schemeClr val="tx1"/>
                </a:solidFill>
                <a:latin typeface="+mn-lt"/>
              </a:rPr>
              <a:t>Геномное редактирование: школьный и студенческий трек</a:t>
            </a:r>
            <a:endParaRPr lang="ru-RU" sz="3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08003" y="1628800"/>
            <a:ext cx="2037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1"/>
            <a:r>
              <a:rPr lang="ru-RU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Задача</a:t>
            </a:r>
            <a:r>
              <a:rPr lang="en-US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финала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7BF1890-9450-4AB6-8C11-906FB7D248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3919" y="6244922"/>
            <a:ext cx="1620000" cy="45219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5446665"/>
            <a:ext cx="1620000" cy="47933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261" y="6176209"/>
            <a:ext cx="1620000" cy="4897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8" y="5354696"/>
            <a:ext cx="1668929" cy="5022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0910" y="6142719"/>
            <a:ext cx="1232371" cy="60048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6145964"/>
            <a:ext cx="1517378" cy="50094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7BD920C-3FBE-4A5A-B20B-2113448EB7C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5918" y="4306550"/>
            <a:ext cx="1359281" cy="74003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D33CE74-DAE5-96F7-4CFA-B9C8A0BC924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6119" y="5192723"/>
            <a:ext cx="2165683" cy="82616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0DF6497-4490-DE69-629F-A0F55D3B2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144" y="1364420"/>
            <a:ext cx="3352853" cy="2235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7278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0A3BC1-E8EC-4CCC-92A8-B7953294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933"/>
            <a:ext cx="5508104" cy="1258827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+mn-lt"/>
              </a:rPr>
              <a:t>НТО: 38 профилей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52581E5-C5D9-A2D7-10F5-298C389D6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08" y="1494960"/>
            <a:ext cx="3600000" cy="4465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B985154-55B2-A73F-2E98-5984794C0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5956" y="1508762"/>
            <a:ext cx="3600000" cy="4073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944EABD-2D89-864D-EF93-11A8BA170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856" y="4691420"/>
            <a:ext cx="2656285" cy="1473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F7F0E5-F13F-BA2F-FA06-FCE4F58F5D8F}"/>
              </a:ext>
            </a:extLst>
          </p:cNvPr>
          <p:cNvSpPr txBox="1"/>
          <p:nvPr/>
        </p:nvSpPr>
        <p:spPr>
          <a:xfrm>
            <a:off x="6948264" y="2708920"/>
            <a:ext cx="2195736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/>
                </a:solidFill>
              </a:rPr>
              <a:t>ntcontest.ru</a:t>
            </a:r>
          </a:p>
        </p:txBody>
      </p:sp>
      <p:pic>
        <p:nvPicPr>
          <p:cNvPr id="8" name="Рисунок 12">
            <a:extLst>
              <a:ext uri="{FF2B5EF4-FFF2-40B4-BE49-F238E27FC236}">
                <a16:creationId xmlns:a16="http://schemas.microsoft.com/office/drawing/2014/main" id="{569E8F32-A942-4855-9DE4-5140DD717C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8974" y="117945"/>
            <a:ext cx="2691201" cy="93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499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DC890A3-B32B-43A9-B8DB-9F628779884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9850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dirty="0">
                <a:latin typeface="+mn-lt"/>
              </a:rPr>
              <a:t>Стратегия научно-технологического развития до 2030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831183-BA1D-D0EE-D403-3625F30F3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87" y="1277078"/>
            <a:ext cx="1904009" cy="27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FCD3F9-8952-7C1B-7EC8-B497A2E27CB8}"/>
              </a:ext>
            </a:extLst>
          </p:cNvPr>
          <p:cNvSpPr txBox="1"/>
          <p:nvPr/>
        </p:nvSpPr>
        <p:spPr>
          <a:xfrm>
            <a:off x="373799" y="4581958"/>
            <a:ext cx="789875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Чего нет? Физика, химия, биология, математика, информатика…</a:t>
            </a:r>
            <a:endParaRPr lang="ru-RU" dirty="0"/>
          </a:p>
          <a:p>
            <a:r>
              <a:rPr lang="ru-RU" b="1" dirty="0">
                <a:solidFill>
                  <a:schemeClr val="accent1"/>
                </a:solidFill>
              </a:rPr>
              <a:t>Что есть? </a:t>
            </a:r>
            <a:r>
              <a:rPr lang="ru-RU" dirty="0">
                <a:solidFill>
                  <a:schemeClr val="accent1"/>
                </a:solidFill>
              </a:rPr>
              <a:t>Искусственный интеллект; Большие данные; Виртуальная реальность; Квантовые вычисления; Современная энергетика; Робототехника; Фотоника; Новые материалы; </a:t>
            </a:r>
            <a:r>
              <a:rPr lang="ru-RU" b="1" dirty="0">
                <a:solidFill>
                  <a:schemeClr val="accent1"/>
                </a:solidFill>
              </a:rPr>
              <a:t>Технологии управления свойствами биологических объектов; Молекулярная инженерия; Ускоренное развитие генетических технологий; Синтетическая биология; </a:t>
            </a:r>
            <a:r>
              <a:rPr lang="ru-RU" dirty="0">
                <a:solidFill>
                  <a:schemeClr val="accent1"/>
                </a:solidFill>
              </a:rPr>
              <a:t>Космические системы; Снижение антропогенного воздействия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0033D6-6BE9-C8BA-EE62-F601295F01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6590" y="1258091"/>
            <a:ext cx="1821111" cy="2663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EFAA1C7-0F5C-A063-887D-9145E5334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3396" y="1280735"/>
            <a:ext cx="1838141" cy="2618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0AE10D-D034-FA38-C757-2B3FC0CF48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799" y="3294153"/>
            <a:ext cx="1821111" cy="60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B7FF43E-885B-AA94-E541-CD2E2F3E66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4799" y="1258092"/>
            <a:ext cx="1822500" cy="233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C164315-B228-7416-FEB3-3287E228F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4799" y="1645711"/>
            <a:ext cx="1821110" cy="14907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40539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228184" cy="113323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+mn-lt"/>
              </a:rPr>
              <a:t>Отличия </a:t>
            </a:r>
            <a:r>
              <a:rPr lang="ru-RU" sz="3200" b="1" dirty="0" smtClean="0">
                <a:latin typeface="+mn-lt"/>
              </a:rPr>
              <a:t>от </a:t>
            </a:r>
            <a:r>
              <a:rPr lang="ru-RU" sz="3200" b="1" dirty="0">
                <a:latin typeface="+mn-lt"/>
              </a:rPr>
              <a:t>других олимпиад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14231"/>
            <a:ext cx="4029071" cy="232507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800" b="1" dirty="0"/>
              <a:t>не по предметам школьной программы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800" b="1" dirty="0"/>
              <a:t>командная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800" b="1" dirty="0"/>
              <a:t>инженерная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800" b="1" dirty="0"/>
              <a:t>классная</a:t>
            </a:r>
          </a:p>
        </p:txBody>
      </p:sp>
      <p:pic>
        <p:nvPicPr>
          <p:cNvPr id="1026" name="Picture 2" descr="https://sun9-41.userapi.com/impg/aDluKQgAD67wbXT2C7lZsVBmb-0mFn__5MTKSQ/KaQcGZ2royM.jpg?size=1620x1080&amp;quality=96&amp;sign=39eda077b1679af258fc19b28b4bb650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571" y="1268760"/>
            <a:ext cx="3600000" cy="24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https://sun9-71.userapi.com/impg/nxb8FrTm-UPNFQkyv-owT68YrJVNQ2mJQo80_Q/JaQtuN8bkJY.jpg?size=1620x1080&amp;quality=96&amp;sign=50d4de340d9baa872de03318547ac5f4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571" y="4221088"/>
            <a:ext cx="3598451" cy="2398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https://sun9-15.userapi.com/impg/vANTB62j1xepq9ekMJzeNUGCFyYGOtZMnsvlmQ/aV_lQjAMu6Y.jpg?size=2560x1707&amp;quality=95&amp;sign=d9cec17a0798d631a7b468b42fc32b10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0" y="4219586"/>
            <a:ext cx="3600000" cy="2400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12">
            <a:extLst>
              <a:ext uri="{FF2B5EF4-FFF2-40B4-BE49-F238E27FC236}">
                <a16:creationId xmlns:a16="http://schemas.microsoft.com/office/drawing/2014/main" id="{569E8F32-A942-4855-9DE4-5140DD717C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8974" y="117945"/>
            <a:ext cx="2691201" cy="93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88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0A3BC1-E8EC-4CCC-92A8-B7953294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39" y="0"/>
            <a:ext cx="6300192" cy="1052736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+mn-lt"/>
              </a:rPr>
              <a:t>Профили: студенческий трек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52C7B6E-17DF-F7CA-46ED-76E87406D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844824"/>
            <a:ext cx="6350487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https://sun9-43.userapi.com/impg/Hf-UbXkP5JzQa8uMBCODfUHRBauG1GkStjD2Qw/TBaIjtkbm6o.jpg?size=2560x1606&amp;quality=95&amp;sign=36e77f42488c1b9f9e07aa683a2106a2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725144"/>
            <a:ext cx="3095944" cy="1942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4298E2-FE6C-D6FF-BCBE-047B1FF5AB49}"/>
              </a:ext>
            </a:extLst>
          </p:cNvPr>
          <p:cNvSpPr txBox="1"/>
          <p:nvPr/>
        </p:nvSpPr>
        <p:spPr>
          <a:xfrm>
            <a:off x="6948264" y="2708920"/>
            <a:ext cx="2195736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/>
                </a:solidFill>
              </a:rPr>
              <a:t>ntcontest.ru</a:t>
            </a:r>
          </a:p>
        </p:txBody>
      </p:sp>
      <p:pic>
        <p:nvPicPr>
          <p:cNvPr id="8" name="Рисунок 12">
            <a:extLst>
              <a:ext uri="{FF2B5EF4-FFF2-40B4-BE49-F238E27FC236}">
                <a16:creationId xmlns:a16="http://schemas.microsoft.com/office/drawing/2014/main" id="{569E8F32-A942-4855-9DE4-5140DD717C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8974" y="117945"/>
            <a:ext cx="2691201" cy="93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780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1DDC19-8F3D-4FCD-AD4A-027A0874F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1"/>
            <a:ext cx="9108504" cy="980727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+mn-lt"/>
              </a:rPr>
              <a:t>Олимпиада «</a:t>
            </a:r>
            <a:r>
              <a:rPr lang="ru-RU" sz="3600" b="1" dirty="0" err="1">
                <a:latin typeface="+mn-lt"/>
              </a:rPr>
              <a:t>Иннагрика</a:t>
            </a:r>
            <a:r>
              <a:rPr lang="ru-RU" sz="3600" b="1" dirty="0">
                <a:latin typeface="+mn-lt"/>
              </a:rPr>
              <a:t>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24744"/>
            <a:ext cx="3600000" cy="3751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3933056"/>
            <a:ext cx="5485044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4572000" y="1072764"/>
            <a:ext cx="39604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Профиль «</a:t>
            </a:r>
            <a:r>
              <a:rPr lang="ru-RU" sz="2400" b="1" dirty="0" err="1"/>
              <a:t>Агротех</a:t>
            </a:r>
            <a:r>
              <a:rPr lang="ru-RU" sz="2400" b="1" dirty="0"/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err="1">
                <a:solidFill>
                  <a:schemeClr val="accent1"/>
                </a:solidFill>
              </a:rPr>
              <a:t>Биоинформатика</a:t>
            </a:r>
            <a:endParaRPr lang="ru-RU" sz="2400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Машинное зрение</a:t>
            </a:r>
          </a:p>
          <a:p>
            <a:r>
              <a:rPr lang="ru-RU" sz="2400" b="1" dirty="0"/>
              <a:t>Профиль «</a:t>
            </a:r>
            <a:r>
              <a:rPr lang="ru-RU" sz="2400" b="1" dirty="0" err="1"/>
              <a:t>Агрогенетика</a:t>
            </a:r>
            <a:r>
              <a:rPr lang="ru-RU" sz="2400" b="1" dirty="0"/>
              <a:t>»</a:t>
            </a:r>
          </a:p>
          <a:p>
            <a:r>
              <a:rPr lang="ru-RU" sz="2400" b="1" dirty="0"/>
              <a:t>Профиль «Агрохимия»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322F05-6FA2-E8E0-1873-4460A90BF453}"/>
              </a:ext>
            </a:extLst>
          </p:cNvPr>
          <p:cNvSpPr txBox="1"/>
          <p:nvPr/>
        </p:nvSpPr>
        <p:spPr>
          <a:xfrm>
            <a:off x="-36512" y="5589240"/>
            <a:ext cx="2195736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innagrika.ru</a:t>
            </a:r>
            <a:endParaRPr lang="ru-RU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2130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1260</TotalTime>
  <Words>1189</Words>
  <Application>Microsoft Office PowerPoint</Application>
  <PresentationFormat>Экран (4:3)</PresentationFormat>
  <Paragraphs>143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7" baseType="lpstr">
      <vt:lpstr>Arial</vt:lpstr>
      <vt:lpstr>Calibri</vt:lpstr>
      <vt:lpstr>Lato Light</vt:lpstr>
      <vt:lpstr>Source Sans Pro Light</vt:lpstr>
      <vt:lpstr>Tahoma</vt:lpstr>
      <vt:lpstr>Times New Roman</vt:lpstr>
      <vt:lpstr>Тема Office</vt:lpstr>
      <vt:lpstr>Современные инструменты выявления талантов  в области наук о жизни</vt:lpstr>
      <vt:lpstr>Презентация PowerPoint</vt:lpstr>
      <vt:lpstr>Обновление образовательных программ</vt:lpstr>
      <vt:lpstr>Геномное редактирование: школьный и студенческий трек</vt:lpstr>
      <vt:lpstr>НТО: 38 профилей</vt:lpstr>
      <vt:lpstr>Презентация PowerPoint</vt:lpstr>
      <vt:lpstr>Отличия от других олимпиад</vt:lpstr>
      <vt:lpstr>Профили: студенческий трек</vt:lpstr>
      <vt:lpstr>Олимпиада «Иннагрика»</vt:lpstr>
      <vt:lpstr>Презентация PowerPoint</vt:lpstr>
      <vt:lpstr>Презентация PowerPoint</vt:lpstr>
      <vt:lpstr>Большие вызовы – 2022 </vt:lpstr>
      <vt:lpstr>Региональный центр «Альтаир»</vt:lpstr>
      <vt:lpstr>Презентация PowerPoint</vt:lpstr>
      <vt:lpstr>Фонд «Поддержка проектов  в области образования»</vt:lpstr>
      <vt:lpstr>Открытие-ориентированные программы</vt:lpstr>
      <vt:lpstr>Гражданская наука, научное волонтерство и научный туризм</vt:lpstr>
      <vt:lpstr>Проекты гражданской науки</vt:lpstr>
      <vt:lpstr>«Охотники за микробами»: последовательность лабораторных работ </vt:lpstr>
      <vt:lpstr>Презентация PowerPoint</vt:lpstr>
      <vt:lpstr>«Наставник будущего»</vt:lpstr>
      <vt:lpstr>Презентация PowerPoint</vt:lpstr>
      <vt:lpstr>Августовская и февральская школа синтетической биологии</vt:lpstr>
      <vt:lpstr>Февральская школа синтетической биологии  и промышленной фармации</vt:lpstr>
      <vt:lpstr>Профиль «Биоинженерия и биоинформатика» олимпиады «Я-Профессионал»</vt:lpstr>
      <vt:lpstr>Цифровая кафедра: практическая биоинформатика и молекулярная биология</vt:lpstr>
      <vt:lpstr>Передовая инженерная школа НГУ</vt:lpstr>
      <vt:lpstr>Презентация PowerPoint</vt:lpstr>
      <vt:lpstr>Презентация PowerPoint</vt:lpstr>
      <vt:lpstr>Презентация PowerPoint</vt:lpstr>
    </vt:vector>
  </TitlesOfParts>
  <Company>ИХБФМ СО РАН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Иммунитет и прививки</dc:title>
  <dc:creator>Лаборатория ферментов репарации</dc:creator>
  <cp:lastModifiedBy>Sergey Sedyh</cp:lastModifiedBy>
  <cp:revision>122</cp:revision>
  <dcterms:created xsi:type="dcterms:W3CDTF">2015-04-29T07:30:48Z</dcterms:created>
  <dcterms:modified xsi:type="dcterms:W3CDTF">2025-03-23T05:09:16Z</dcterms:modified>
</cp:coreProperties>
</file>